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6" r:id="rId4"/>
    <p:sldId id="275" r:id="rId5"/>
    <p:sldId id="277" r:id="rId6"/>
    <p:sldId id="258" r:id="rId7"/>
    <p:sldId id="274" r:id="rId8"/>
    <p:sldId id="281" r:id="rId9"/>
    <p:sldId id="280" r:id="rId10"/>
    <p:sldId id="279" r:id="rId11"/>
    <p:sldId id="282" r:id="rId12"/>
    <p:sldId id="283" r:id="rId13"/>
    <p:sldId id="278" r:id="rId14"/>
    <p:sldId id="285" r:id="rId15"/>
    <p:sldId id="284" r:id="rId16"/>
    <p:sldId id="286" r:id="rId17"/>
    <p:sldId id="287" r:id="rId18"/>
  </p:sldIdLst>
  <p:sldSz cx="16256000" cy="10160000"/>
  <p:notesSz cx="16256000" cy="1016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47" d="100"/>
          <a:sy n="47" d="100"/>
        </p:scale>
        <p:origin x="-132" y="-6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AB2A5-A558-4449-A87A-182573B683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AED1EE-B955-4393-B21C-5C05277F6498}">
      <dgm:prSet phldrT="[Текст]"/>
      <dgm:spPr/>
      <dgm:t>
        <a:bodyPr/>
        <a:lstStyle/>
        <a:p>
          <a:r>
            <a:rPr lang="ru-RU" dirty="0" smtClean="0"/>
            <a:t>Наименование проекта:</a:t>
          </a:r>
          <a:endParaRPr lang="ru-RU" dirty="0"/>
        </a:p>
      </dgm:t>
    </dgm:pt>
    <dgm:pt modelId="{042A75D4-2C18-4F09-B27D-9266D856A3CD}" type="parTrans" cxnId="{787B8C14-AB74-44E3-8C57-FC8408F415FB}">
      <dgm:prSet/>
      <dgm:spPr/>
      <dgm:t>
        <a:bodyPr/>
        <a:lstStyle/>
        <a:p>
          <a:endParaRPr lang="ru-RU"/>
        </a:p>
      </dgm:t>
    </dgm:pt>
    <dgm:pt modelId="{48899046-FF26-4E21-9143-97B5D85D8E11}" type="sibTrans" cxnId="{787B8C14-AB74-44E3-8C57-FC8408F415FB}">
      <dgm:prSet/>
      <dgm:spPr/>
      <dgm:t>
        <a:bodyPr/>
        <a:lstStyle/>
        <a:p>
          <a:endParaRPr lang="ru-RU"/>
        </a:p>
      </dgm:t>
    </dgm:pt>
    <dgm:pt modelId="{5156DD3D-D5DC-4A2E-B9D9-88899DFA093E}">
      <dgm:prSet phldrT="[Текст]"/>
      <dgm:spPr/>
      <dgm:t>
        <a:bodyPr/>
        <a:lstStyle/>
        <a:p>
          <a:r>
            <a:rPr lang="ru-RU" dirty="0" smtClean="0"/>
            <a:t>Проект по обеспечению соответствия материально-технической базы образовательной организации, реализующей образовательные программы среднего профессионального образования, современным требованиям </a:t>
          </a:r>
          <a:r>
            <a:rPr lang="ru-RU" b="1" dirty="0" smtClean="0"/>
            <a:t>  </a:t>
          </a:r>
          <a:r>
            <a:rPr lang="ru-RU" dirty="0" smtClean="0"/>
            <a:t>Государственного автономного профессионального образовательного учреждения «</a:t>
          </a:r>
          <a:r>
            <a:rPr lang="ru-RU" dirty="0" err="1" smtClean="0"/>
            <a:t>Елабужский</a:t>
          </a:r>
          <a:r>
            <a:rPr lang="ru-RU" dirty="0" smtClean="0"/>
            <a:t> политехнический колледж»</a:t>
          </a:r>
        </a:p>
        <a:p>
          <a:r>
            <a:rPr lang="ru-RU" dirty="0" smtClean="0"/>
            <a:t>Республики Татарстан</a:t>
          </a:r>
        </a:p>
        <a:p>
          <a:endParaRPr lang="ru-RU" dirty="0"/>
        </a:p>
      </dgm:t>
    </dgm:pt>
    <dgm:pt modelId="{57A2A997-B762-4467-A633-9195BF4DC99A}" type="parTrans" cxnId="{891BB7BB-926B-42CA-B30D-11406BB861CF}">
      <dgm:prSet/>
      <dgm:spPr/>
      <dgm:t>
        <a:bodyPr/>
        <a:lstStyle/>
        <a:p>
          <a:endParaRPr lang="ru-RU"/>
        </a:p>
      </dgm:t>
    </dgm:pt>
    <dgm:pt modelId="{1D29409D-B009-4414-B463-52E260CFAC84}" type="sibTrans" cxnId="{891BB7BB-926B-42CA-B30D-11406BB861CF}">
      <dgm:prSet/>
      <dgm:spPr/>
      <dgm:t>
        <a:bodyPr/>
        <a:lstStyle/>
        <a:p>
          <a:endParaRPr lang="ru-RU"/>
        </a:p>
      </dgm:t>
    </dgm:pt>
    <dgm:pt modelId="{A96236C9-5402-4A9B-A866-E4354938DF3A}">
      <dgm:prSet phldrT="[Текст]"/>
      <dgm:spPr/>
      <dgm:t>
        <a:bodyPr/>
        <a:lstStyle/>
        <a:p>
          <a:r>
            <a:rPr lang="ru-RU" dirty="0" smtClean="0"/>
            <a:t>Цель проекта:</a:t>
          </a:r>
          <a:endParaRPr lang="ru-RU" dirty="0"/>
        </a:p>
      </dgm:t>
    </dgm:pt>
    <dgm:pt modelId="{92B4F79A-0D3D-425D-85C6-CF3BCC61EE01}" type="parTrans" cxnId="{F8927EA4-CC8F-415D-AFD0-EE4D809252EA}">
      <dgm:prSet/>
      <dgm:spPr/>
      <dgm:t>
        <a:bodyPr/>
        <a:lstStyle/>
        <a:p>
          <a:endParaRPr lang="ru-RU"/>
        </a:p>
      </dgm:t>
    </dgm:pt>
    <dgm:pt modelId="{F2DA835F-DA70-47DF-B04E-1B7BE68DA024}" type="sibTrans" cxnId="{F8927EA4-CC8F-415D-AFD0-EE4D809252EA}">
      <dgm:prSet/>
      <dgm:spPr/>
      <dgm:t>
        <a:bodyPr/>
        <a:lstStyle/>
        <a:p>
          <a:endParaRPr lang="ru-RU"/>
        </a:p>
      </dgm:t>
    </dgm:pt>
    <dgm:pt modelId="{3F7528CE-8DB4-416C-A883-3D6A67FC280A}">
      <dgm:prSet phldrT="[Текст]"/>
      <dgm:spPr/>
      <dgm:t>
        <a:bodyPr/>
        <a:lstStyle/>
        <a:p>
          <a:r>
            <a:rPr lang="ru-RU" dirty="0" smtClean="0"/>
            <a:t>организация непрерывной подготовки специалистов, удовлетворяющих требованиям российских и международных стандартов, на основании заказов предприятий Особой экономической зоны «</a:t>
          </a:r>
          <a:r>
            <a:rPr lang="ru-RU" dirty="0" err="1" smtClean="0"/>
            <a:t>Алабуга</a:t>
          </a:r>
          <a:r>
            <a:rPr lang="ru-RU" dirty="0" smtClean="0"/>
            <a:t>» </a:t>
          </a:r>
          <a:r>
            <a:rPr lang="ru-RU" b="0" dirty="0" smtClean="0"/>
            <a:t>(далее – ОЭЗ «</a:t>
          </a:r>
          <a:r>
            <a:rPr lang="ru-RU" b="0" dirty="0" err="1" smtClean="0"/>
            <a:t>Алабуга</a:t>
          </a:r>
          <a:r>
            <a:rPr lang="ru-RU" b="0" dirty="0" smtClean="0"/>
            <a:t>»). </a:t>
          </a:r>
          <a:endParaRPr lang="ru-RU" b="0" dirty="0"/>
        </a:p>
      </dgm:t>
    </dgm:pt>
    <dgm:pt modelId="{A2F8068A-CEFE-45CC-B225-1D05DB116028}" type="parTrans" cxnId="{7D06F768-DDEA-413F-9D57-7E1E62A032F8}">
      <dgm:prSet/>
      <dgm:spPr/>
      <dgm:t>
        <a:bodyPr/>
        <a:lstStyle/>
        <a:p>
          <a:endParaRPr lang="ru-RU"/>
        </a:p>
      </dgm:t>
    </dgm:pt>
    <dgm:pt modelId="{667627AF-7EE7-4DF4-997E-D85AEBCADFC9}" type="sibTrans" cxnId="{7D06F768-DDEA-413F-9D57-7E1E62A032F8}">
      <dgm:prSet/>
      <dgm:spPr/>
      <dgm:t>
        <a:bodyPr/>
        <a:lstStyle/>
        <a:p>
          <a:endParaRPr lang="ru-RU"/>
        </a:p>
      </dgm:t>
    </dgm:pt>
    <dgm:pt modelId="{74FB4FF5-806B-4BC5-9DA5-2D320B134479}" type="pres">
      <dgm:prSet presAssocID="{963AB2A5-A558-4449-A87A-182573B683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64EFE-1128-4B36-AEF4-76E7415461EE}" type="pres">
      <dgm:prSet presAssocID="{F0AED1EE-B955-4393-B21C-5C05277F649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41C9E-CF5D-4C40-B7B8-D8FE850F4719}" type="pres">
      <dgm:prSet presAssocID="{F0AED1EE-B955-4393-B21C-5C05277F649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FF22-2DE4-4F90-957A-7EB16EACA11A}" type="pres">
      <dgm:prSet presAssocID="{A96236C9-5402-4A9B-A866-E4354938DF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3B665-9E74-4ACE-9BF8-96C986647B83}" type="pres">
      <dgm:prSet presAssocID="{A96236C9-5402-4A9B-A866-E4354938DF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86628-FD18-4854-9504-FA61F7F74795}" type="presOf" srcId="{A96236C9-5402-4A9B-A866-E4354938DF3A}" destId="{40A8FF22-2DE4-4F90-957A-7EB16EACA11A}" srcOrd="0" destOrd="0" presId="urn:microsoft.com/office/officeart/2005/8/layout/vList2"/>
    <dgm:cxn modelId="{787B8C14-AB74-44E3-8C57-FC8408F415FB}" srcId="{963AB2A5-A558-4449-A87A-182573B68322}" destId="{F0AED1EE-B955-4393-B21C-5C05277F6498}" srcOrd="0" destOrd="0" parTransId="{042A75D4-2C18-4F09-B27D-9266D856A3CD}" sibTransId="{48899046-FF26-4E21-9143-97B5D85D8E11}"/>
    <dgm:cxn modelId="{097E1388-5FE8-4887-8C4F-EA23FAFF34AE}" type="presOf" srcId="{F0AED1EE-B955-4393-B21C-5C05277F6498}" destId="{46564EFE-1128-4B36-AEF4-76E7415461EE}" srcOrd="0" destOrd="0" presId="urn:microsoft.com/office/officeart/2005/8/layout/vList2"/>
    <dgm:cxn modelId="{706D6C47-6020-46D6-AC56-CC914D8C17CD}" type="presOf" srcId="{3F7528CE-8DB4-416C-A883-3D6A67FC280A}" destId="{A123B665-9E74-4ACE-9BF8-96C986647B83}" srcOrd="0" destOrd="0" presId="urn:microsoft.com/office/officeart/2005/8/layout/vList2"/>
    <dgm:cxn modelId="{891BB7BB-926B-42CA-B30D-11406BB861CF}" srcId="{F0AED1EE-B955-4393-B21C-5C05277F6498}" destId="{5156DD3D-D5DC-4A2E-B9D9-88899DFA093E}" srcOrd="0" destOrd="0" parTransId="{57A2A997-B762-4467-A633-9195BF4DC99A}" sibTransId="{1D29409D-B009-4414-B463-52E260CFAC84}"/>
    <dgm:cxn modelId="{57938021-8966-4B16-956A-76A9E2EC3036}" type="presOf" srcId="{963AB2A5-A558-4449-A87A-182573B68322}" destId="{74FB4FF5-806B-4BC5-9DA5-2D320B134479}" srcOrd="0" destOrd="0" presId="urn:microsoft.com/office/officeart/2005/8/layout/vList2"/>
    <dgm:cxn modelId="{7D06F768-DDEA-413F-9D57-7E1E62A032F8}" srcId="{A96236C9-5402-4A9B-A866-E4354938DF3A}" destId="{3F7528CE-8DB4-416C-A883-3D6A67FC280A}" srcOrd="0" destOrd="0" parTransId="{A2F8068A-CEFE-45CC-B225-1D05DB116028}" sibTransId="{667627AF-7EE7-4DF4-997E-D85AEBCADFC9}"/>
    <dgm:cxn modelId="{F8927EA4-CC8F-415D-AFD0-EE4D809252EA}" srcId="{963AB2A5-A558-4449-A87A-182573B68322}" destId="{A96236C9-5402-4A9B-A866-E4354938DF3A}" srcOrd="1" destOrd="0" parTransId="{92B4F79A-0D3D-425D-85C6-CF3BCC61EE01}" sibTransId="{F2DA835F-DA70-47DF-B04E-1B7BE68DA024}"/>
    <dgm:cxn modelId="{06E80D21-9A17-467F-B8CF-7B98CACC39FD}" type="presOf" srcId="{5156DD3D-D5DC-4A2E-B9D9-88899DFA093E}" destId="{2D241C9E-CF5D-4C40-B7B8-D8FE850F4719}" srcOrd="0" destOrd="0" presId="urn:microsoft.com/office/officeart/2005/8/layout/vList2"/>
    <dgm:cxn modelId="{DD1D8F31-72D4-4A7C-B1C7-BDA8CD4169F1}" type="presParOf" srcId="{74FB4FF5-806B-4BC5-9DA5-2D320B134479}" destId="{46564EFE-1128-4B36-AEF4-76E7415461EE}" srcOrd="0" destOrd="0" presId="urn:microsoft.com/office/officeart/2005/8/layout/vList2"/>
    <dgm:cxn modelId="{98E0A091-78C8-48A7-B402-7B3E443C8F61}" type="presParOf" srcId="{74FB4FF5-806B-4BC5-9DA5-2D320B134479}" destId="{2D241C9E-CF5D-4C40-B7B8-D8FE850F4719}" srcOrd="1" destOrd="0" presId="urn:microsoft.com/office/officeart/2005/8/layout/vList2"/>
    <dgm:cxn modelId="{F5CC41F2-91E4-4242-A336-7C0B4C8B569E}" type="presParOf" srcId="{74FB4FF5-806B-4BC5-9DA5-2D320B134479}" destId="{40A8FF22-2DE4-4F90-957A-7EB16EACA11A}" srcOrd="2" destOrd="0" presId="urn:microsoft.com/office/officeart/2005/8/layout/vList2"/>
    <dgm:cxn modelId="{A5EE1ADF-BECD-4A86-91E6-531A880EAAA6}" type="presParOf" srcId="{74FB4FF5-806B-4BC5-9DA5-2D320B134479}" destId="{A123B665-9E74-4ACE-9BF8-96C986647B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DF348-2A2B-4AB6-8DFF-2AD32EDFA3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FCB28-0526-47A4-A6BC-AC5E039E8D86}">
      <dgm:prSet phldrT="[Текст]" custT="1"/>
      <dgm:spPr/>
      <dgm:t>
        <a:bodyPr/>
        <a:lstStyle/>
        <a:p>
          <a:r>
            <a:rPr lang="ru-RU" sz="4600" b="1" dirty="0" smtClean="0"/>
            <a:t>Задачи проекта: </a:t>
          </a:r>
          <a:endParaRPr lang="ru-RU" sz="4600" dirty="0" smtClean="0"/>
        </a:p>
      </dgm:t>
    </dgm:pt>
    <dgm:pt modelId="{EB12B78D-9098-4F7B-800C-4AC47ECCC18A}" type="parTrans" cxnId="{672FF4F8-8627-414E-8765-3AAC51C01EB0}">
      <dgm:prSet/>
      <dgm:spPr/>
      <dgm:t>
        <a:bodyPr/>
        <a:lstStyle/>
        <a:p>
          <a:endParaRPr lang="ru-RU"/>
        </a:p>
      </dgm:t>
    </dgm:pt>
    <dgm:pt modelId="{1CFC0428-D22F-4C56-B044-A2333C286047}" type="sibTrans" cxnId="{672FF4F8-8627-414E-8765-3AAC51C01EB0}">
      <dgm:prSet/>
      <dgm:spPr/>
      <dgm:t>
        <a:bodyPr/>
        <a:lstStyle/>
        <a:p>
          <a:endParaRPr lang="ru-RU"/>
        </a:p>
      </dgm:t>
    </dgm:pt>
    <dgm:pt modelId="{34909BE8-93CD-465B-83BC-C932D9C8C066}">
      <dgm:prSet phldrT="[Текст]"/>
      <dgm:spPr/>
      <dgm:t>
        <a:bodyPr/>
        <a:lstStyle/>
        <a:p>
          <a:r>
            <a:rPr lang="ru-RU" dirty="0" smtClean="0"/>
            <a:t>- Создание мастерских по компетенциям Токарные работы на станках с ЧПУ; </a:t>
          </a:r>
          <a:r>
            <a:rPr lang="ru-RU" dirty="0" err="1" smtClean="0"/>
            <a:t>Мехатроника</a:t>
          </a:r>
          <a:r>
            <a:rPr lang="ru-RU" dirty="0" smtClean="0"/>
            <a:t>; Лабораторный химический анализ; Фрезерные работы на станках с ЧПУ; Сварочные технологии по месту реализации образовательных  программ (в том числе в форме сетевого взаимодействия), оснащение мастерских  высокотехнологичным оборудованием с учетом специфики производств предприятий ОЭЗ «</a:t>
          </a:r>
          <a:r>
            <a:rPr lang="ru-RU" dirty="0" err="1" smtClean="0"/>
            <a:t>Алабуга</a:t>
          </a:r>
          <a:r>
            <a:rPr lang="ru-RU" dirty="0" smtClean="0"/>
            <a:t>»;</a:t>
          </a:r>
          <a:endParaRPr lang="ru-RU" dirty="0"/>
        </a:p>
      </dgm:t>
    </dgm:pt>
    <dgm:pt modelId="{B89FB38F-EB33-4895-BE33-8075B91855A9}" type="parTrans" cxnId="{BCE356C0-06EC-4A38-BC1B-03A069E42F6F}">
      <dgm:prSet/>
      <dgm:spPr/>
      <dgm:t>
        <a:bodyPr/>
        <a:lstStyle/>
        <a:p>
          <a:endParaRPr lang="ru-RU"/>
        </a:p>
      </dgm:t>
    </dgm:pt>
    <dgm:pt modelId="{BB40937D-BDF0-402C-9C67-CF2D12F58573}" type="sibTrans" cxnId="{BCE356C0-06EC-4A38-BC1B-03A069E42F6F}">
      <dgm:prSet/>
      <dgm:spPr/>
      <dgm:t>
        <a:bodyPr/>
        <a:lstStyle/>
        <a:p>
          <a:endParaRPr lang="ru-RU"/>
        </a:p>
      </dgm:t>
    </dgm:pt>
    <dgm:pt modelId="{FC3FBA71-35AA-4888-9588-BC1A71336553}">
      <dgm:prSet/>
      <dgm:spPr/>
      <dgm:t>
        <a:bodyPr/>
        <a:lstStyle/>
        <a:p>
          <a:r>
            <a:rPr lang="ru-RU" smtClean="0"/>
            <a:t>- Разработка образовательных программ дополнительного образования по перспективным направлениям и специальностям с учетом стратегии социально-экономического развития Республики Татарстан до 2030 года;</a:t>
          </a:r>
          <a:endParaRPr lang="ru-RU" dirty="0" smtClean="0"/>
        </a:p>
      </dgm:t>
    </dgm:pt>
    <dgm:pt modelId="{D29795BF-1AF1-4EC4-9FE5-FE96FBAF48BD}" type="parTrans" cxnId="{E67A253A-7D1F-462E-BC76-656FAA85BCB0}">
      <dgm:prSet/>
      <dgm:spPr/>
      <dgm:t>
        <a:bodyPr/>
        <a:lstStyle/>
        <a:p>
          <a:endParaRPr lang="ru-RU"/>
        </a:p>
      </dgm:t>
    </dgm:pt>
    <dgm:pt modelId="{D54EF622-1A18-42CF-99A9-CD293EED311E}" type="sibTrans" cxnId="{E67A253A-7D1F-462E-BC76-656FAA85BCB0}">
      <dgm:prSet/>
      <dgm:spPr/>
      <dgm:t>
        <a:bodyPr/>
        <a:lstStyle/>
        <a:p>
          <a:endParaRPr lang="ru-RU"/>
        </a:p>
      </dgm:t>
    </dgm:pt>
    <dgm:pt modelId="{00720D00-B801-4EF8-878F-2A838BB02074}">
      <dgm:prSet/>
      <dgm:spPr/>
      <dgm:t>
        <a:bodyPr/>
        <a:lstStyle/>
        <a:p>
          <a:r>
            <a:rPr lang="ru-RU" dirty="0" smtClean="0"/>
            <a:t>- Реализация основных профессиональных образовательных программ, дополнительных профессиональных программ (в том числе, на основании сетевого взаимодействия), на основании заявок и предложений резидентов ОЭЗ «</a:t>
          </a:r>
          <a:r>
            <a:rPr lang="ru-RU" dirty="0" err="1" smtClean="0"/>
            <a:t>Алабуга</a:t>
          </a:r>
          <a:r>
            <a:rPr lang="ru-RU" dirty="0" smtClean="0"/>
            <a:t>»;</a:t>
          </a:r>
        </a:p>
      </dgm:t>
    </dgm:pt>
    <dgm:pt modelId="{E754F30B-B7DB-4179-87B2-91A95F0E4D23}" type="parTrans" cxnId="{12DF1826-FEEB-47E2-B0A1-0FAE2EE3BBC8}">
      <dgm:prSet/>
      <dgm:spPr/>
      <dgm:t>
        <a:bodyPr/>
        <a:lstStyle/>
        <a:p>
          <a:endParaRPr lang="ru-RU"/>
        </a:p>
      </dgm:t>
    </dgm:pt>
    <dgm:pt modelId="{0F3DDB57-0747-498D-855D-D023A7FF131B}" type="sibTrans" cxnId="{12DF1826-FEEB-47E2-B0A1-0FAE2EE3BBC8}">
      <dgm:prSet/>
      <dgm:spPr/>
      <dgm:t>
        <a:bodyPr/>
        <a:lstStyle/>
        <a:p>
          <a:endParaRPr lang="ru-RU"/>
        </a:p>
      </dgm:t>
    </dgm:pt>
    <dgm:pt modelId="{D6A7BD01-7AF6-4F48-8A4B-00B2F26F4C8C}">
      <dgm:prSet/>
      <dgm:spPr/>
      <dgm:t>
        <a:bodyPr/>
        <a:lstStyle/>
        <a:p>
          <a:r>
            <a:rPr lang="ru-RU" smtClean="0"/>
            <a:t>- Разработка и реализация программ дополнительной профессиональной переподготовки педагогических кадров;</a:t>
          </a:r>
          <a:endParaRPr lang="ru-RU" dirty="0" smtClean="0"/>
        </a:p>
      </dgm:t>
    </dgm:pt>
    <dgm:pt modelId="{964214BB-366D-4CD1-B109-1BF38BE57C1E}" type="parTrans" cxnId="{428B0DEF-98D5-4A6E-AB2C-B842A69D6A4C}">
      <dgm:prSet/>
      <dgm:spPr/>
      <dgm:t>
        <a:bodyPr/>
        <a:lstStyle/>
        <a:p>
          <a:endParaRPr lang="ru-RU"/>
        </a:p>
      </dgm:t>
    </dgm:pt>
    <dgm:pt modelId="{56A5228D-4E8E-461B-8717-1B5DD848FCB6}" type="sibTrans" cxnId="{428B0DEF-98D5-4A6E-AB2C-B842A69D6A4C}">
      <dgm:prSet/>
      <dgm:spPr/>
      <dgm:t>
        <a:bodyPr/>
        <a:lstStyle/>
        <a:p>
          <a:endParaRPr lang="ru-RU"/>
        </a:p>
      </dgm:t>
    </dgm:pt>
    <dgm:pt modelId="{8FCB2846-7AA3-4EDA-9EF3-1D751B1C9F60}">
      <dgm:prSet/>
      <dgm:spPr/>
      <dgm:t>
        <a:bodyPr/>
        <a:lstStyle/>
        <a:p>
          <a:r>
            <a:rPr lang="ru-RU" smtClean="0"/>
            <a:t>- Внедрение современных технологий электронного обучения и дистанционных образовательных технологий (ДОТ) при реализации образовательных программ; </a:t>
          </a:r>
          <a:endParaRPr lang="ru-RU" dirty="0" smtClean="0"/>
        </a:p>
      </dgm:t>
    </dgm:pt>
    <dgm:pt modelId="{36C0B58B-8B08-47C6-9036-7BB47AA5A04C}" type="parTrans" cxnId="{EEDDB135-CE54-4BBF-A815-A4BB7F298823}">
      <dgm:prSet/>
      <dgm:spPr/>
      <dgm:t>
        <a:bodyPr/>
        <a:lstStyle/>
        <a:p>
          <a:endParaRPr lang="ru-RU"/>
        </a:p>
      </dgm:t>
    </dgm:pt>
    <dgm:pt modelId="{B3F11E8B-3C03-4A24-B755-34CB8909BC6F}" type="sibTrans" cxnId="{EEDDB135-CE54-4BBF-A815-A4BB7F298823}">
      <dgm:prSet/>
      <dgm:spPr/>
      <dgm:t>
        <a:bodyPr/>
        <a:lstStyle/>
        <a:p>
          <a:endParaRPr lang="ru-RU"/>
        </a:p>
      </dgm:t>
    </dgm:pt>
    <dgm:pt modelId="{4FCE8121-37C9-49D1-8937-17EEBFA432E8}">
      <dgm:prSet/>
      <dgm:spPr/>
      <dgm:t>
        <a:bodyPr/>
        <a:lstStyle/>
        <a:p>
          <a:r>
            <a:rPr lang="ru-RU" dirty="0" smtClean="0"/>
            <a:t>- Внедрение современных технологий оценки качества подготовки выпускников на основе демонстрационного экзамена, в том числе по методике </a:t>
          </a:r>
          <a:r>
            <a:rPr lang="ru-RU" dirty="0" err="1" smtClean="0"/>
            <a:t>WorldSkills</a:t>
          </a:r>
          <a:r>
            <a:rPr lang="ru-RU" dirty="0" smtClean="0"/>
            <a:t>.</a:t>
          </a:r>
        </a:p>
      </dgm:t>
    </dgm:pt>
    <dgm:pt modelId="{223317AD-0110-40A9-8488-5C985BEE8838}" type="parTrans" cxnId="{BFE2EEC0-DAA1-4F16-9EE0-7EAE65339B32}">
      <dgm:prSet/>
      <dgm:spPr/>
      <dgm:t>
        <a:bodyPr/>
        <a:lstStyle/>
        <a:p>
          <a:endParaRPr lang="ru-RU"/>
        </a:p>
      </dgm:t>
    </dgm:pt>
    <dgm:pt modelId="{6D657281-EF24-41CD-AEF8-152AF112593E}" type="sibTrans" cxnId="{BFE2EEC0-DAA1-4F16-9EE0-7EAE65339B32}">
      <dgm:prSet/>
      <dgm:spPr/>
      <dgm:t>
        <a:bodyPr/>
        <a:lstStyle/>
        <a:p>
          <a:endParaRPr lang="ru-RU"/>
        </a:p>
      </dgm:t>
    </dgm:pt>
    <dgm:pt modelId="{1DF8CF06-4416-4781-BA5F-7367876503AA}">
      <dgm:prSet/>
      <dgm:spPr/>
      <dgm:t>
        <a:bodyPr/>
        <a:lstStyle/>
        <a:p>
          <a:endParaRPr lang="ru-RU" dirty="0"/>
        </a:p>
      </dgm:t>
    </dgm:pt>
    <dgm:pt modelId="{DCBB5ED4-0248-4726-9E11-7A2A17DC3DFB}" type="parTrans" cxnId="{C81FFB44-4F80-49F3-B11F-C4525E6836B5}">
      <dgm:prSet/>
      <dgm:spPr/>
      <dgm:t>
        <a:bodyPr/>
        <a:lstStyle/>
        <a:p>
          <a:endParaRPr lang="ru-RU"/>
        </a:p>
      </dgm:t>
    </dgm:pt>
    <dgm:pt modelId="{0131B854-69DB-4A14-82A5-33047FEA948A}" type="sibTrans" cxnId="{C81FFB44-4F80-49F3-B11F-C4525E6836B5}">
      <dgm:prSet/>
      <dgm:spPr/>
      <dgm:t>
        <a:bodyPr/>
        <a:lstStyle/>
        <a:p>
          <a:endParaRPr lang="ru-RU"/>
        </a:p>
      </dgm:t>
    </dgm:pt>
    <dgm:pt modelId="{2EDBAA8A-A4C6-4181-80ED-D580068A9137}" type="pres">
      <dgm:prSet presAssocID="{4FCDF348-2A2B-4AB6-8DFF-2AD32EDFA3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E46E5-0FC7-474B-887F-972E6F3A76A7}" type="pres">
      <dgm:prSet presAssocID="{EF5FCB28-0526-47A4-A6BC-AC5E039E8D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D73E9-19D4-4E3D-9B97-BC8CC5B371B4}" type="pres">
      <dgm:prSet presAssocID="{EF5FCB28-0526-47A4-A6BC-AC5E039E8D8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2EEC0-DAA1-4F16-9EE0-7EAE65339B32}" srcId="{EF5FCB28-0526-47A4-A6BC-AC5E039E8D86}" destId="{4FCE8121-37C9-49D1-8937-17EEBFA432E8}" srcOrd="5" destOrd="0" parTransId="{223317AD-0110-40A9-8488-5C985BEE8838}" sibTransId="{6D657281-EF24-41CD-AEF8-152AF112593E}"/>
    <dgm:cxn modelId="{F0CA6547-8206-4AA6-BD19-BD0FA188C0FD}" type="presOf" srcId="{00720D00-B801-4EF8-878F-2A838BB02074}" destId="{22CD73E9-19D4-4E3D-9B97-BC8CC5B371B4}" srcOrd="0" destOrd="2" presId="urn:microsoft.com/office/officeart/2005/8/layout/vList2"/>
    <dgm:cxn modelId="{E67A253A-7D1F-462E-BC76-656FAA85BCB0}" srcId="{EF5FCB28-0526-47A4-A6BC-AC5E039E8D86}" destId="{FC3FBA71-35AA-4888-9588-BC1A71336553}" srcOrd="1" destOrd="0" parTransId="{D29795BF-1AF1-4EC4-9FE5-FE96FBAF48BD}" sibTransId="{D54EF622-1A18-42CF-99A9-CD293EED311E}"/>
    <dgm:cxn modelId="{BCE356C0-06EC-4A38-BC1B-03A069E42F6F}" srcId="{EF5FCB28-0526-47A4-A6BC-AC5E039E8D86}" destId="{34909BE8-93CD-465B-83BC-C932D9C8C066}" srcOrd="0" destOrd="0" parTransId="{B89FB38F-EB33-4895-BE33-8075B91855A9}" sibTransId="{BB40937D-BDF0-402C-9C67-CF2D12F58573}"/>
    <dgm:cxn modelId="{12DF1826-FEEB-47E2-B0A1-0FAE2EE3BBC8}" srcId="{EF5FCB28-0526-47A4-A6BC-AC5E039E8D86}" destId="{00720D00-B801-4EF8-878F-2A838BB02074}" srcOrd="2" destOrd="0" parTransId="{E754F30B-B7DB-4179-87B2-91A95F0E4D23}" sibTransId="{0F3DDB57-0747-498D-855D-D023A7FF131B}"/>
    <dgm:cxn modelId="{EEDDB135-CE54-4BBF-A815-A4BB7F298823}" srcId="{EF5FCB28-0526-47A4-A6BC-AC5E039E8D86}" destId="{8FCB2846-7AA3-4EDA-9EF3-1D751B1C9F60}" srcOrd="4" destOrd="0" parTransId="{36C0B58B-8B08-47C6-9036-7BB47AA5A04C}" sibTransId="{B3F11E8B-3C03-4A24-B755-34CB8909BC6F}"/>
    <dgm:cxn modelId="{9807B2A0-540A-4B35-AE02-36CC8FA23BF4}" type="presOf" srcId="{4FCE8121-37C9-49D1-8937-17EEBFA432E8}" destId="{22CD73E9-19D4-4E3D-9B97-BC8CC5B371B4}" srcOrd="0" destOrd="5" presId="urn:microsoft.com/office/officeart/2005/8/layout/vList2"/>
    <dgm:cxn modelId="{2FEF3BB8-7A46-48E9-8411-0D8A84178F62}" type="presOf" srcId="{EF5FCB28-0526-47A4-A6BC-AC5E039E8D86}" destId="{9A1E46E5-0FC7-474B-887F-972E6F3A76A7}" srcOrd="0" destOrd="0" presId="urn:microsoft.com/office/officeart/2005/8/layout/vList2"/>
    <dgm:cxn modelId="{77B44A3F-BB8E-474C-BC21-4E205A2F7200}" type="presOf" srcId="{4FCDF348-2A2B-4AB6-8DFF-2AD32EDFA3E2}" destId="{2EDBAA8A-A4C6-4181-80ED-D580068A9137}" srcOrd="0" destOrd="0" presId="urn:microsoft.com/office/officeart/2005/8/layout/vList2"/>
    <dgm:cxn modelId="{C81FFB44-4F80-49F3-B11F-C4525E6836B5}" srcId="{EF5FCB28-0526-47A4-A6BC-AC5E039E8D86}" destId="{1DF8CF06-4416-4781-BA5F-7367876503AA}" srcOrd="6" destOrd="0" parTransId="{DCBB5ED4-0248-4726-9E11-7A2A17DC3DFB}" sibTransId="{0131B854-69DB-4A14-82A5-33047FEA948A}"/>
    <dgm:cxn modelId="{22A6EA4A-C1AC-4E4D-8E67-80A0F649E491}" type="presOf" srcId="{8FCB2846-7AA3-4EDA-9EF3-1D751B1C9F60}" destId="{22CD73E9-19D4-4E3D-9B97-BC8CC5B371B4}" srcOrd="0" destOrd="4" presId="urn:microsoft.com/office/officeart/2005/8/layout/vList2"/>
    <dgm:cxn modelId="{95BCDB10-FB02-4AC7-80D9-1F010356A5F3}" type="presOf" srcId="{1DF8CF06-4416-4781-BA5F-7367876503AA}" destId="{22CD73E9-19D4-4E3D-9B97-BC8CC5B371B4}" srcOrd="0" destOrd="6" presId="urn:microsoft.com/office/officeart/2005/8/layout/vList2"/>
    <dgm:cxn modelId="{811A4BAA-C081-48CE-A80F-03A370AFF1A2}" type="presOf" srcId="{34909BE8-93CD-465B-83BC-C932D9C8C066}" destId="{22CD73E9-19D4-4E3D-9B97-BC8CC5B371B4}" srcOrd="0" destOrd="0" presId="urn:microsoft.com/office/officeart/2005/8/layout/vList2"/>
    <dgm:cxn modelId="{672FF4F8-8627-414E-8765-3AAC51C01EB0}" srcId="{4FCDF348-2A2B-4AB6-8DFF-2AD32EDFA3E2}" destId="{EF5FCB28-0526-47A4-A6BC-AC5E039E8D86}" srcOrd="0" destOrd="0" parTransId="{EB12B78D-9098-4F7B-800C-4AC47ECCC18A}" sibTransId="{1CFC0428-D22F-4C56-B044-A2333C286047}"/>
    <dgm:cxn modelId="{9EF2131D-F580-4A68-B62D-CF8BF86B80CB}" type="presOf" srcId="{D6A7BD01-7AF6-4F48-8A4B-00B2F26F4C8C}" destId="{22CD73E9-19D4-4E3D-9B97-BC8CC5B371B4}" srcOrd="0" destOrd="3" presId="urn:microsoft.com/office/officeart/2005/8/layout/vList2"/>
    <dgm:cxn modelId="{428B0DEF-98D5-4A6E-AB2C-B842A69D6A4C}" srcId="{EF5FCB28-0526-47A4-A6BC-AC5E039E8D86}" destId="{D6A7BD01-7AF6-4F48-8A4B-00B2F26F4C8C}" srcOrd="3" destOrd="0" parTransId="{964214BB-366D-4CD1-B109-1BF38BE57C1E}" sibTransId="{56A5228D-4E8E-461B-8717-1B5DD848FCB6}"/>
    <dgm:cxn modelId="{9AE7B2AE-F5D4-470C-BD55-0CDE7D13F6C0}" type="presOf" srcId="{FC3FBA71-35AA-4888-9588-BC1A71336553}" destId="{22CD73E9-19D4-4E3D-9B97-BC8CC5B371B4}" srcOrd="0" destOrd="1" presId="urn:microsoft.com/office/officeart/2005/8/layout/vList2"/>
    <dgm:cxn modelId="{2AA2EF94-4BF5-4AE5-A9EF-1BBFE8C808E1}" type="presParOf" srcId="{2EDBAA8A-A4C6-4181-80ED-D580068A9137}" destId="{9A1E46E5-0FC7-474B-887F-972E6F3A76A7}" srcOrd="0" destOrd="0" presId="urn:microsoft.com/office/officeart/2005/8/layout/vList2"/>
    <dgm:cxn modelId="{F93B1141-2305-46A0-830E-1B39BAA73BBC}" type="presParOf" srcId="{2EDBAA8A-A4C6-4181-80ED-D580068A9137}" destId="{22CD73E9-19D4-4E3D-9B97-BC8CC5B371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A5C38-7342-4A75-859D-74D6F42EB1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2D3A6-0A46-42B0-B48B-AA08CF806C7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pc="-160" dirty="0" smtClean="0"/>
            <a:t>Перечень образовательных программ, реализуемых с использованием оборудования созданных мастерских</a:t>
          </a:r>
          <a:endParaRPr lang="ru-RU" sz="2400" b="1" dirty="0" smtClean="0"/>
        </a:p>
        <a:p>
          <a:pPr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/>
        </a:p>
      </dgm:t>
    </dgm:pt>
    <dgm:pt modelId="{FEF292DA-9636-42DE-9344-AE85ACCC300A}" type="parTrans" cxnId="{C80EB768-8EA3-420A-9495-5A7853E1BFF9}">
      <dgm:prSet/>
      <dgm:spPr/>
      <dgm:t>
        <a:bodyPr/>
        <a:lstStyle/>
        <a:p>
          <a:endParaRPr lang="ru-RU"/>
        </a:p>
      </dgm:t>
    </dgm:pt>
    <dgm:pt modelId="{0AC1478E-4C9D-4A08-8024-0428CA865593}" type="sibTrans" cxnId="{C80EB768-8EA3-420A-9495-5A7853E1BFF9}">
      <dgm:prSet/>
      <dgm:spPr/>
      <dgm:t>
        <a:bodyPr/>
        <a:lstStyle/>
        <a:p>
          <a:endParaRPr lang="ru-RU"/>
        </a:p>
      </dgm:t>
    </dgm:pt>
    <dgm:pt modelId="{78F013D9-15C3-4F79-B461-74491BB39D53}">
      <dgm:prSet phldrT="[Текст]" custT="1"/>
      <dgm:spPr/>
      <dgm:t>
        <a:bodyPr/>
        <a:lstStyle/>
        <a:p>
          <a:r>
            <a:rPr lang="ru-RU" sz="2400" dirty="0" smtClean="0"/>
            <a:t>- 15.02.01 Монтаж и техническая эксплуатация промышленного оборудования (по отраслям); </a:t>
          </a:r>
        </a:p>
        <a:p>
          <a:r>
            <a:rPr lang="ru-RU" sz="2400" dirty="0" smtClean="0"/>
            <a:t>- 15.02.07 Автоматизация технологических процессов и производств (по отраслям);</a:t>
          </a:r>
        </a:p>
        <a:p>
          <a:r>
            <a:rPr lang="ru-RU" sz="2400" dirty="0" smtClean="0"/>
            <a:t>- 18.02.12 Технология аналитического контроля химических соединений (ТОП 50); </a:t>
          </a:r>
        </a:p>
        <a:p>
          <a:r>
            <a:rPr lang="ru-RU" sz="2400" dirty="0" smtClean="0"/>
            <a:t>- 22.02.06 Сварочное производство; </a:t>
          </a:r>
        </a:p>
        <a:p>
          <a:r>
            <a:rPr lang="ru-RU" sz="2400" dirty="0" smtClean="0"/>
            <a:t>- 15.01.25 Станочник (металлообработка); </a:t>
          </a:r>
        </a:p>
        <a:p>
          <a:r>
            <a:rPr lang="ru-RU" sz="2400" dirty="0" smtClean="0"/>
            <a:t>- 15.02.08. Технология машиностроения,</a:t>
          </a:r>
        </a:p>
        <a:p>
          <a:r>
            <a:rPr lang="ru-RU" sz="2400" dirty="0" smtClean="0"/>
            <a:t>-15.01.05 Сварщик (ручной и частично механизированной сварки) (ТОП 50).</a:t>
          </a:r>
        </a:p>
        <a:p>
          <a:endParaRPr lang="ru-RU" sz="600" dirty="0"/>
        </a:p>
      </dgm:t>
    </dgm:pt>
    <dgm:pt modelId="{403E8586-B4D1-41A8-99E8-CFC58F83A835}" type="parTrans" cxnId="{6C1BE3FE-74EB-4FF8-91A2-39977BB42D1B}">
      <dgm:prSet/>
      <dgm:spPr/>
      <dgm:t>
        <a:bodyPr/>
        <a:lstStyle/>
        <a:p>
          <a:endParaRPr lang="ru-RU"/>
        </a:p>
      </dgm:t>
    </dgm:pt>
    <dgm:pt modelId="{D51117F9-7789-4E6D-9323-1012087C1657}" type="sibTrans" cxnId="{6C1BE3FE-74EB-4FF8-91A2-39977BB42D1B}">
      <dgm:prSet/>
      <dgm:spPr/>
      <dgm:t>
        <a:bodyPr/>
        <a:lstStyle/>
        <a:p>
          <a:endParaRPr lang="ru-RU"/>
        </a:p>
      </dgm:t>
    </dgm:pt>
    <dgm:pt modelId="{040D5C2A-3C7C-45F1-BDEC-B43DD792067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Ожидаемые изменения в содержании и технологиях реализации образовательного процесса на основе создания материально-технической базы по приоритетной группе компетенций (мастерских):</a:t>
          </a:r>
          <a:endParaRPr lang="ru-RU" sz="2400" dirty="0" smtClean="0"/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3B8ED4ED-ACF9-4DE1-81A2-064DCFE8557F}" type="parTrans" cxnId="{DE7B40C6-3123-4884-8EB7-858AD2BF91A7}">
      <dgm:prSet/>
      <dgm:spPr/>
      <dgm:t>
        <a:bodyPr/>
        <a:lstStyle/>
        <a:p>
          <a:endParaRPr lang="ru-RU"/>
        </a:p>
      </dgm:t>
    </dgm:pt>
    <dgm:pt modelId="{79BB3AD0-102E-446D-B0B0-B1C4D74CB208}" type="sibTrans" cxnId="{DE7B40C6-3123-4884-8EB7-858AD2BF91A7}">
      <dgm:prSet/>
      <dgm:spPr/>
      <dgm:t>
        <a:bodyPr/>
        <a:lstStyle/>
        <a:p>
          <a:endParaRPr lang="ru-RU"/>
        </a:p>
      </dgm:t>
    </dgm:pt>
    <dgm:pt modelId="{63742811-1F8B-4706-BCCB-C882D40DB707}">
      <dgm:prSet phldrT="[Текст]" custT="1"/>
      <dgm:spPr/>
      <dgm:t>
        <a:bodyPr/>
        <a:lstStyle/>
        <a:p>
          <a:r>
            <a:rPr lang="ru-RU" sz="1300" dirty="0" smtClean="0"/>
            <a:t>- </a:t>
          </a:r>
          <a:r>
            <a:rPr lang="ru-RU" sz="2400" dirty="0" smtClean="0"/>
            <a:t>разработка основных и дополнительных образовательных программ с учетом потребностей высокотехнологичных предприятий ОЭЗ «</a:t>
          </a:r>
          <a:r>
            <a:rPr lang="ru-RU" sz="2400" dirty="0" err="1" smtClean="0"/>
            <a:t>Алабуга</a:t>
          </a:r>
          <a:r>
            <a:rPr lang="ru-RU" sz="2400" dirty="0" smtClean="0"/>
            <a:t>» и их реализация с использованием оборудования, задействованного в современном производстве;</a:t>
          </a:r>
          <a:endParaRPr lang="ru-RU" sz="2400" dirty="0"/>
        </a:p>
      </dgm:t>
    </dgm:pt>
    <dgm:pt modelId="{ECEB5C90-6626-4295-B888-D858E42DEBF4}" type="parTrans" cxnId="{B911104C-6672-4E18-975B-AA31B8AE3AC4}">
      <dgm:prSet/>
      <dgm:spPr/>
      <dgm:t>
        <a:bodyPr/>
        <a:lstStyle/>
        <a:p>
          <a:endParaRPr lang="ru-RU"/>
        </a:p>
      </dgm:t>
    </dgm:pt>
    <dgm:pt modelId="{1A22E1DA-F7E0-4BA3-ACE9-3099FEF55606}" type="sibTrans" cxnId="{B911104C-6672-4E18-975B-AA31B8AE3AC4}">
      <dgm:prSet/>
      <dgm:spPr/>
      <dgm:t>
        <a:bodyPr/>
        <a:lstStyle/>
        <a:p>
          <a:endParaRPr lang="ru-RU"/>
        </a:p>
      </dgm:t>
    </dgm:pt>
    <dgm:pt modelId="{5D95B6A3-EFF6-4CA8-B617-CCB56218DD8C}">
      <dgm:prSet phldrT="[Текст]" custT="1"/>
      <dgm:spPr/>
      <dgm:t>
        <a:bodyPr/>
        <a:lstStyle/>
        <a:p>
          <a:r>
            <a:rPr lang="ru-RU" sz="2400" dirty="0" smtClean="0"/>
            <a:t>- внедрение в процесс реализации образовательных программ механизма электронного обучения и ДОТ, в целях обеспечения дистанционного участия инженеров работодателей в процессе обучения, а также удаленной демонстрации производственного процесса;</a:t>
          </a:r>
          <a:endParaRPr lang="ru-RU" sz="2400" dirty="0"/>
        </a:p>
      </dgm:t>
    </dgm:pt>
    <dgm:pt modelId="{0D75FD13-84D6-4CCA-A5EE-80BC47FEBB6C}" type="parTrans" cxnId="{2BB13CCE-976C-489A-B37F-DAC20DEEB546}">
      <dgm:prSet/>
      <dgm:spPr/>
      <dgm:t>
        <a:bodyPr/>
        <a:lstStyle/>
        <a:p>
          <a:endParaRPr lang="ru-RU"/>
        </a:p>
      </dgm:t>
    </dgm:pt>
    <dgm:pt modelId="{DF4E594A-F231-4F95-B4AB-9E2C13BCC9E0}" type="sibTrans" cxnId="{2BB13CCE-976C-489A-B37F-DAC20DEEB546}">
      <dgm:prSet/>
      <dgm:spPr/>
      <dgm:t>
        <a:bodyPr/>
        <a:lstStyle/>
        <a:p>
          <a:endParaRPr lang="ru-RU"/>
        </a:p>
      </dgm:t>
    </dgm:pt>
    <dgm:pt modelId="{1DD0F1DB-99FF-4F18-B1DB-4B34524699D8}">
      <dgm:prSet phldrT="[Текст]" custT="1"/>
      <dgm:spPr/>
      <dgm:t>
        <a:bodyPr/>
        <a:lstStyle/>
        <a:p>
          <a:r>
            <a:rPr lang="ru-RU" sz="2400" dirty="0" smtClean="0"/>
            <a:t>- заключение договоров о сетевом взаимодействии с иными образовательными организациями в целях участия их обучающихся в практических занятиях с использованием высокотехнологичного оборудования; с Работодателями, в целях вовлечения в образовательный процесс их представителей, обладающих необходимыми навыками по работе с используемым оборудованием;</a:t>
          </a:r>
          <a:endParaRPr lang="ru-RU" sz="2400" dirty="0"/>
        </a:p>
      </dgm:t>
    </dgm:pt>
    <dgm:pt modelId="{31080ED1-1CF9-4F25-9FCE-B1F605EA39B9}" type="parTrans" cxnId="{3134AF10-258C-4D09-B5C9-073D88BE016E}">
      <dgm:prSet/>
      <dgm:spPr/>
      <dgm:t>
        <a:bodyPr/>
        <a:lstStyle/>
        <a:p>
          <a:endParaRPr lang="ru-RU"/>
        </a:p>
      </dgm:t>
    </dgm:pt>
    <dgm:pt modelId="{CD0967B7-EB9B-432C-A8C9-D16843E27E5E}" type="sibTrans" cxnId="{3134AF10-258C-4D09-B5C9-073D88BE016E}">
      <dgm:prSet/>
      <dgm:spPr/>
      <dgm:t>
        <a:bodyPr/>
        <a:lstStyle/>
        <a:p>
          <a:endParaRPr lang="ru-RU"/>
        </a:p>
      </dgm:t>
    </dgm:pt>
    <dgm:pt modelId="{F9ED4CAF-F210-42AD-8299-088864B8B41E}">
      <dgm:prSet phldrT="[Текст]" custT="1"/>
      <dgm:spPr/>
      <dgm:t>
        <a:bodyPr/>
        <a:lstStyle/>
        <a:p>
          <a:r>
            <a:rPr lang="ru-RU" sz="2400" dirty="0" smtClean="0"/>
            <a:t>- распространение полученных в ходе реализации проекта материалов и рекомендаций среди иных образовательных организаций профессионального образования Республики Татарстан;</a:t>
          </a:r>
          <a:endParaRPr lang="ru-RU" sz="2400" dirty="0"/>
        </a:p>
      </dgm:t>
    </dgm:pt>
    <dgm:pt modelId="{6511465B-8541-435C-B67F-053C0CFD17EE}" type="parTrans" cxnId="{20A9B9FF-0CC3-4B2B-9371-0CA321967A6C}">
      <dgm:prSet/>
      <dgm:spPr/>
      <dgm:t>
        <a:bodyPr/>
        <a:lstStyle/>
        <a:p>
          <a:endParaRPr lang="ru-RU"/>
        </a:p>
      </dgm:t>
    </dgm:pt>
    <dgm:pt modelId="{0724DE47-DBB5-4EE9-8F33-9643AF2A6E44}" type="sibTrans" cxnId="{20A9B9FF-0CC3-4B2B-9371-0CA321967A6C}">
      <dgm:prSet/>
      <dgm:spPr/>
      <dgm:t>
        <a:bodyPr/>
        <a:lstStyle/>
        <a:p>
          <a:endParaRPr lang="ru-RU"/>
        </a:p>
      </dgm:t>
    </dgm:pt>
    <dgm:pt modelId="{9BF3D933-0497-4521-9AF3-7526B814047D}">
      <dgm:prSet phldrT="[Текст]" custT="1"/>
      <dgm:spPr/>
      <dgm:t>
        <a:bodyPr/>
        <a:lstStyle/>
        <a:p>
          <a:r>
            <a:rPr lang="ru-RU" sz="2400" dirty="0" smtClean="0"/>
            <a:t>- создание информационного раздела на сайте образовательной организации об оснащении мастерских и реализуемых образовательных программах с использованием их материально-технической базы. </a:t>
          </a:r>
        </a:p>
        <a:p>
          <a:endParaRPr lang="ru-RU" sz="1300" dirty="0" smtClean="0"/>
        </a:p>
        <a:p>
          <a:endParaRPr lang="ru-RU" sz="1300" dirty="0"/>
        </a:p>
      </dgm:t>
    </dgm:pt>
    <dgm:pt modelId="{E5A97CBB-E240-4E63-99BF-EF02592D4738}" type="parTrans" cxnId="{2121FAFE-D359-401C-B635-387A6846E685}">
      <dgm:prSet/>
      <dgm:spPr/>
      <dgm:t>
        <a:bodyPr/>
        <a:lstStyle/>
        <a:p>
          <a:endParaRPr lang="ru-RU"/>
        </a:p>
      </dgm:t>
    </dgm:pt>
    <dgm:pt modelId="{CCB49756-305B-43C1-BDF8-1FB7DFE29A38}" type="sibTrans" cxnId="{2121FAFE-D359-401C-B635-387A6846E685}">
      <dgm:prSet/>
      <dgm:spPr/>
      <dgm:t>
        <a:bodyPr/>
        <a:lstStyle/>
        <a:p>
          <a:endParaRPr lang="ru-RU"/>
        </a:p>
      </dgm:t>
    </dgm:pt>
    <dgm:pt modelId="{DCC23D76-2586-4F3A-8BA7-103BBEF8550D}" type="pres">
      <dgm:prSet presAssocID="{3D3A5C38-7342-4A75-859D-74D6F42EB1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FC2FAA-B81A-4553-AB3E-A8B434B04BB8}" type="pres">
      <dgm:prSet presAssocID="{6E72D3A6-0A46-42B0-B48B-AA08CF806C76}" presName="parentText" presStyleLbl="node1" presStyleIdx="0" presStyleCnt="2" custScaleY="96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7ACCA-1732-408B-AC7D-69A201565D2E}" type="pres">
      <dgm:prSet presAssocID="{6E72D3A6-0A46-42B0-B48B-AA08CF806C7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9C51B-A762-43B9-BB61-285F2CAA3DF5}" type="pres">
      <dgm:prSet presAssocID="{040D5C2A-3C7C-45F1-BDEC-B43DD79206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EE99A-1B58-4677-9875-CF16DDD1400E}" type="pres">
      <dgm:prSet presAssocID="{040D5C2A-3C7C-45F1-BDEC-B43DD79206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1BE3FE-74EB-4FF8-91A2-39977BB42D1B}" srcId="{6E72D3A6-0A46-42B0-B48B-AA08CF806C76}" destId="{78F013D9-15C3-4F79-B461-74491BB39D53}" srcOrd="0" destOrd="0" parTransId="{403E8586-B4D1-41A8-99E8-CFC58F83A835}" sibTransId="{D51117F9-7789-4E6D-9323-1012087C1657}"/>
    <dgm:cxn modelId="{D7F26933-D991-4E40-A15E-BA898CF65E18}" type="presOf" srcId="{040D5C2A-3C7C-45F1-BDEC-B43DD792067B}" destId="{86B9C51B-A762-43B9-BB61-285F2CAA3DF5}" srcOrd="0" destOrd="0" presId="urn:microsoft.com/office/officeart/2005/8/layout/vList2"/>
    <dgm:cxn modelId="{9D8E3BDA-A285-44CF-951C-DEE63183574D}" type="presOf" srcId="{1DD0F1DB-99FF-4F18-B1DB-4B34524699D8}" destId="{CACEE99A-1B58-4677-9875-CF16DDD1400E}" srcOrd="0" destOrd="2" presId="urn:microsoft.com/office/officeart/2005/8/layout/vList2"/>
    <dgm:cxn modelId="{B911104C-6672-4E18-975B-AA31B8AE3AC4}" srcId="{040D5C2A-3C7C-45F1-BDEC-B43DD792067B}" destId="{63742811-1F8B-4706-BCCB-C882D40DB707}" srcOrd="0" destOrd="0" parTransId="{ECEB5C90-6626-4295-B888-D858E42DEBF4}" sibTransId="{1A22E1DA-F7E0-4BA3-ACE9-3099FEF55606}"/>
    <dgm:cxn modelId="{2121FAFE-D359-401C-B635-387A6846E685}" srcId="{040D5C2A-3C7C-45F1-BDEC-B43DD792067B}" destId="{9BF3D933-0497-4521-9AF3-7526B814047D}" srcOrd="4" destOrd="0" parTransId="{E5A97CBB-E240-4E63-99BF-EF02592D4738}" sibTransId="{CCB49756-305B-43C1-BDF8-1FB7DFE29A38}"/>
    <dgm:cxn modelId="{3134AF10-258C-4D09-B5C9-073D88BE016E}" srcId="{040D5C2A-3C7C-45F1-BDEC-B43DD792067B}" destId="{1DD0F1DB-99FF-4F18-B1DB-4B34524699D8}" srcOrd="2" destOrd="0" parTransId="{31080ED1-1CF9-4F25-9FCE-B1F605EA39B9}" sibTransId="{CD0967B7-EB9B-432C-A8C9-D16843E27E5E}"/>
    <dgm:cxn modelId="{94FD00C7-A684-4342-B82F-5C587514CE42}" type="presOf" srcId="{3D3A5C38-7342-4A75-859D-74D6F42EB165}" destId="{DCC23D76-2586-4F3A-8BA7-103BBEF8550D}" srcOrd="0" destOrd="0" presId="urn:microsoft.com/office/officeart/2005/8/layout/vList2"/>
    <dgm:cxn modelId="{7035E99D-8865-483F-A49A-4C7683FE06B9}" type="presOf" srcId="{9BF3D933-0497-4521-9AF3-7526B814047D}" destId="{CACEE99A-1B58-4677-9875-CF16DDD1400E}" srcOrd="0" destOrd="4" presId="urn:microsoft.com/office/officeart/2005/8/layout/vList2"/>
    <dgm:cxn modelId="{2BB13CCE-976C-489A-B37F-DAC20DEEB546}" srcId="{040D5C2A-3C7C-45F1-BDEC-B43DD792067B}" destId="{5D95B6A3-EFF6-4CA8-B617-CCB56218DD8C}" srcOrd="1" destOrd="0" parTransId="{0D75FD13-84D6-4CCA-A5EE-80BC47FEBB6C}" sibTransId="{DF4E594A-F231-4F95-B4AB-9E2C13BCC9E0}"/>
    <dgm:cxn modelId="{33B60D56-E285-4C69-B394-3B44F81CDF2A}" type="presOf" srcId="{F9ED4CAF-F210-42AD-8299-088864B8B41E}" destId="{CACEE99A-1B58-4677-9875-CF16DDD1400E}" srcOrd="0" destOrd="3" presId="urn:microsoft.com/office/officeart/2005/8/layout/vList2"/>
    <dgm:cxn modelId="{C80EB768-8EA3-420A-9495-5A7853E1BFF9}" srcId="{3D3A5C38-7342-4A75-859D-74D6F42EB165}" destId="{6E72D3A6-0A46-42B0-B48B-AA08CF806C76}" srcOrd="0" destOrd="0" parTransId="{FEF292DA-9636-42DE-9344-AE85ACCC300A}" sibTransId="{0AC1478E-4C9D-4A08-8024-0428CA865593}"/>
    <dgm:cxn modelId="{E62A08EA-E19D-47FE-9629-762D09E0DEC7}" type="presOf" srcId="{63742811-1F8B-4706-BCCB-C882D40DB707}" destId="{CACEE99A-1B58-4677-9875-CF16DDD1400E}" srcOrd="0" destOrd="0" presId="urn:microsoft.com/office/officeart/2005/8/layout/vList2"/>
    <dgm:cxn modelId="{6A5CB149-90F6-4BD4-BE2F-42241029A42B}" type="presOf" srcId="{6E72D3A6-0A46-42B0-B48B-AA08CF806C76}" destId="{F3FC2FAA-B81A-4553-AB3E-A8B434B04BB8}" srcOrd="0" destOrd="0" presId="urn:microsoft.com/office/officeart/2005/8/layout/vList2"/>
    <dgm:cxn modelId="{DE7B40C6-3123-4884-8EB7-858AD2BF91A7}" srcId="{3D3A5C38-7342-4A75-859D-74D6F42EB165}" destId="{040D5C2A-3C7C-45F1-BDEC-B43DD792067B}" srcOrd="1" destOrd="0" parTransId="{3B8ED4ED-ACF9-4DE1-81A2-064DCFE8557F}" sibTransId="{79BB3AD0-102E-446D-B0B0-B1C4D74CB208}"/>
    <dgm:cxn modelId="{D7FC02C6-D2EE-4AF6-AA91-8267B3577D71}" type="presOf" srcId="{5D95B6A3-EFF6-4CA8-B617-CCB56218DD8C}" destId="{CACEE99A-1B58-4677-9875-CF16DDD1400E}" srcOrd="0" destOrd="1" presId="urn:microsoft.com/office/officeart/2005/8/layout/vList2"/>
    <dgm:cxn modelId="{94E45A33-469E-497D-B17F-6445A28F25C8}" type="presOf" srcId="{78F013D9-15C3-4F79-B461-74491BB39D53}" destId="{4C27ACCA-1732-408B-AC7D-69A201565D2E}" srcOrd="0" destOrd="0" presId="urn:microsoft.com/office/officeart/2005/8/layout/vList2"/>
    <dgm:cxn modelId="{20A9B9FF-0CC3-4B2B-9371-0CA321967A6C}" srcId="{040D5C2A-3C7C-45F1-BDEC-B43DD792067B}" destId="{F9ED4CAF-F210-42AD-8299-088864B8B41E}" srcOrd="3" destOrd="0" parTransId="{6511465B-8541-435C-B67F-053C0CFD17EE}" sibTransId="{0724DE47-DBB5-4EE9-8F33-9643AF2A6E44}"/>
    <dgm:cxn modelId="{CD18CA9C-4DC4-4B8A-9C87-C50B432953E4}" type="presParOf" srcId="{DCC23D76-2586-4F3A-8BA7-103BBEF8550D}" destId="{F3FC2FAA-B81A-4553-AB3E-A8B434B04BB8}" srcOrd="0" destOrd="0" presId="urn:microsoft.com/office/officeart/2005/8/layout/vList2"/>
    <dgm:cxn modelId="{13678C36-5EF2-485E-8018-B3A8E951D7BF}" type="presParOf" srcId="{DCC23D76-2586-4F3A-8BA7-103BBEF8550D}" destId="{4C27ACCA-1732-408B-AC7D-69A201565D2E}" srcOrd="1" destOrd="0" presId="urn:microsoft.com/office/officeart/2005/8/layout/vList2"/>
    <dgm:cxn modelId="{BA971DE2-1213-46D3-8EFA-7A11902CA74A}" type="presParOf" srcId="{DCC23D76-2586-4F3A-8BA7-103BBEF8550D}" destId="{86B9C51B-A762-43B9-BB61-285F2CAA3DF5}" srcOrd="2" destOrd="0" presId="urn:microsoft.com/office/officeart/2005/8/layout/vList2"/>
    <dgm:cxn modelId="{BAE4B9B1-D842-43C1-A660-3F87B6E62F29}" type="presParOf" srcId="{DCC23D76-2586-4F3A-8BA7-103BBEF8550D}" destId="{CACEE99A-1B58-4677-9875-CF16DDD140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64EFE-1128-4B36-AEF4-76E7415461EE}">
      <dsp:nvSpPr>
        <dsp:cNvPr id="0" name=""/>
        <dsp:cNvSpPr/>
      </dsp:nvSpPr>
      <dsp:spPr>
        <a:xfrm>
          <a:off x="0" y="79976"/>
          <a:ext cx="15316199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Наименование проекта:</a:t>
          </a:r>
          <a:endParaRPr lang="ru-RU" sz="4600" kern="1200" dirty="0"/>
        </a:p>
      </dsp:txBody>
      <dsp:txXfrm>
        <a:off x="0" y="79976"/>
        <a:ext cx="15316199" cy="1103310"/>
      </dsp:txXfrm>
    </dsp:sp>
    <dsp:sp modelId="{2D241C9E-CF5D-4C40-B7B8-D8FE850F4719}">
      <dsp:nvSpPr>
        <dsp:cNvPr id="0" name=""/>
        <dsp:cNvSpPr/>
      </dsp:nvSpPr>
      <dsp:spPr>
        <a:xfrm>
          <a:off x="0" y="1183286"/>
          <a:ext cx="15316199" cy="3904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289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Проект по обеспечению соответствия материально-технической базы образовательной организации, реализующей образовательные программы среднего профессионального образования, современным требованиям </a:t>
          </a:r>
          <a:r>
            <a:rPr lang="ru-RU" sz="3600" b="1" kern="1200" dirty="0" smtClean="0"/>
            <a:t>  </a:t>
          </a:r>
          <a:r>
            <a:rPr lang="ru-RU" sz="3600" kern="1200" dirty="0" smtClean="0"/>
            <a:t>Государственного автономного профессионального образовательного учреждения «</a:t>
          </a:r>
          <a:r>
            <a:rPr lang="ru-RU" sz="3600" kern="1200" dirty="0" err="1" smtClean="0"/>
            <a:t>Елабужский</a:t>
          </a:r>
          <a:r>
            <a:rPr lang="ru-RU" sz="3600" kern="1200" dirty="0" smtClean="0"/>
            <a:t> политехнический колледж»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Республики Татарстан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600" kern="1200" dirty="0"/>
        </a:p>
      </dsp:txBody>
      <dsp:txXfrm>
        <a:off x="0" y="1183286"/>
        <a:ext cx="15316199" cy="3904020"/>
      </dsp:txXfrm>
    </dsp:sp>
    <dsp:sp modelId="{40A8FF22-2DE4-4F90-957A-7EB16EACA11A}">
      <dsp:nvSpPr>
        <dsp:cNvPr id="0" name=""/>
        <dsp:cNvSpPr/>
      </dsp:nvSpPr>
      <dsp:spPr>
        <a:xfrm>
          <a:off x="0" y="5087306"/>
          <a:ext cx="15316199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Цель проекта:</a:t>
          </a:r>
          <a:endParaRPr lang="ru-RU" sz="4600" kern="1200" dirty="0"/>
        </a:p>
      </dsp:txBody>
      <dsp:txXfrm>
        <a:off x="0" y="5087306"/>
        <a:ext cx="15316199" cy="1103310"/>
      </dsp:txXfrm>
    </dsp:sp>
    <dsp:sp modelId="{A123B665-9E74-4ACE-9BF8-96C986647B83}">
      <dsp:nvSpPr>
        <dsp:cNvPr id="0" name=""/>
        <dsp:cNvSpPr/>
      </dsp:nvSpPr>
      <dsp:spPr>
        <a:xfrm>
          <a:off x="0" y="6190616"/>
          <a:ext cx="15316199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289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600" kern="1200" dirty="0" smtClean="0"/>
            <a:t>организация непрерывной подготовки специалистов, удовлетворяющих требованиям российских и международных стандартов, на основании заказов предприятий Особой экономической зоны «</a:t>
          </a:r>
          <a:r>
            <a:rPr lang="ru-RU" sz="3600" kern="1200" dirty="0" err="1" smtClean="0"/>
            <a:t>Алабуга</a:t>
          </a:r>
          <a:r>
            <a:rPr lang="ru-RU" sz="3600" kern="1200" dirty="0" smtClean="0"/>
            <a:t>» </a:t>
          </a:r>
          <a:r>
            <a:rPr lang="ru-RU" sz="3600" b="0" kern="1200" dirty="0" smtClean="0"/>
            <a:t>(далее – ОЭЗ «</a:t>
          </a:r>
          <a:r>
            <a:rPr lang="ru-RU" sz="3600" b="0" kern="1200" dirty="0" err="1" smtClean="0"/>
            <a:t>Алабуга</a:t>
          </a:r>
          <a:r>
            <a:rPr lang="ru-RU" sz="3600" b="0" kern="1200" dirty="0" smtClean="0"/>
            <a:t>»). </a:t>
          </a:r>
          <a:endParaRPr lang="ru-RU" sz="3600" b="0" kern="1200" dirty="0"/>
        </a:p>
      </dsp:txBody>
      <dsp:txXfrm>
        <a:off x="0" y="6190616"/>
        <a:ext cx="15316199" cy="21424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1E46E5-0FC7-474B-887F-972E6F3A76A7}">
      <dsp:nvSpPr>
        <dsp:cNvPr id="0" name=""/>
        <dsp:cNvSpPr/>
      </dsp:nvSpPr>
      <dsp:spPr>
        <a:xfrm>
          <a:off x="0" y="75471"/>
          <a:ext cx="15316199" cy="110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b="1" kern="1200" dirty="0" smtClean="0"/>
            <a:t>Задачи проекта: </a:t>
          </a:r>
          <a:endParaRPr lang="ru-RU" sz="4600" kern="1200" dirty="0" smtClean="0"/>
        </a:p>
      </dsp:txBody>
      <dsp:txXfrm>
        <a:off x="0" y="75471"/>
        <a:ext cx="15316199" cy="1103895"/>
      </dsp:txXfrm>
    </dsp:sp>
    <dsp:sp modelId="{22CD73E9-19D4-4E3D-9B97-BC8CC5B371B4}">
      <dsp:nvSpPr>
        <dsp:cNvPr id="0" name=""/>
        <dsp:cNvSpPr/>
      </dsp:nvSpPr>
      <dsp:spPr>
        <a:xfrm>
          <a:off x="0" y="1179367"/>
          <a:ext cx="15316199" cy="796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289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dirty="0" smtClean="0"/>
            <a:t>- Создание мастерских по компетенциям Токарные работы на станках с ЧПУ; </a:t>
          </a:r>
          <a:r>
            <a:rPr lang="ru-RU" sz="2900" kern="1200" dirty="0" err="1" smtClean="0"/>
            <a:t>Мехатроника</a:t>
          </a:r>
          <a:r>
            <a:rPr lang="ru-RU" sz="2900" kern="1200" dirty="0" smtClean="0"/>
            <a:t>; Лабораторный химический анализ; Фрезерные работы на станках с ЧПУ; Сварочные технологии по месту реализации образовательных  программ (в том числе в форме сетевого взаимодействия), оснащение мастерских  высокотехнологичным оборудованием с учетом специфики производств предприятий ОЭЗ «</a:t>
          </a:r>
          <a:r>
            <a:rPr lang="ru-RU" sz="2900" kern="1200" dirty="0" err="1" smtClean="0"/>
            <a:t>Алабуга</a:t>
          </a:r>
          <a:r>
            <a:rPr lang="ru-RU" sz="2900" kern="1200" dirty="0" smtClean="0"/>
            <a:t>»;</a:t>
          </a:r>
          <a:endParaRPr lang="ru-RU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smtClean="0"/>
            <a:t>- Разработка образовательных программ дополнительного образования по перспективным направлениям и специальностям с учетом стратегии социально-экономического развития Республики Татарстан до 2030 года;</a:t>
          </a:r>
          <a:endParaRPr lang="ru-RU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dirty="0" smtClean="0"/>
            <a:t>- Реализация основных профессиональных образовательных программ, дополнительных профессиональных программ (в том числе, на основании сетевого взаимодействия), на основании заявок и предложений резидентов ОЭЗ «</a:t>
          </a:r>
          <a:r>
            <a:rPr lang="ru-RU" sz="2900" kern="1200" dirty="0" err="1" smtClean="0"/>
            <a:t>Алабуга</a:t>
          </a:r>
          <a:r>
            <a:rPr lang="ru-RU" sz="2900" kern="1200" dirty="0" smtClean="0"/>
            <a:t>»;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smtClean="0"/>
            <a:t>- Разработка и реализация программ дополнительной профессиональной переподготовки педагогических кадров;</a:t>
          </a:r>
          <a:endParaRPr lang="ru-RU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smtClean="0"/>
            <a:t>- Внедрение современных технологий электронного обучения и дистанционных образовательных технологий (ДОТ) при реализации образовательных программ; </a:t>
          </a:r>
          <a:endParaRPr lang="ru-RU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900" kern="1200" dirty="0" smtClean="0"/>
            <a:t>- Внедрение современных технологий оценки качества подготовки выпускников на основе демонстрационного экзамена, в том числе по методике </a:t>
          </a:r>
          <a:r>
            <a:rPr lang="ru-RU" sz="2900" kern="1200" dirty="0" err="1" smtClean="0"/>
            <a:t>WorldSkills</a:t>
          </a:r>
          <a:r>
            <a:rPr lang="ru-RU" sz="2900" kern="1200" dirty="0" smtClean="0"/>
            <a:t>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900" kern="1200" dirty="0"/>
        </a:p>
      </dsp:txBody>
      <dsp:txXfrm>
        <a:off x="0" y="1179367"/>
        <a:ext cx="15316199" cy="7965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FC2FAA-B81A-4553-AB3E-A8B434B04BB8}">
      <dsp:nvSpPr>
        <dsp:cNvPr id="0" name=""/>
        <dsp:cNvSpPr/>
      </dsp:nvSpPr>
      <dsp:spPr>
        <a:xfrm>
          <a:off x="0" y="5869"/>
          <a:ext cx="15392399" cy="1082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spc="-160" dirty="0" smtClean="0"/>
            <a:t>Перечень образовательных программ, реализуемых с использованием оборудования созданных мастерских</a:t>
          </a:r>
          <a:endParaRPr lang="ru-RU" sz="2400" b="1" kern="1200" dirty="0" smtClean="0"/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0" y="5869"/>
        <a:ext cx="15392399" cy="1082723"/>
      </dsp:txXfrm>
    </dsp:sp>
    <dsp:sp modelId="{4C27ACCA-1732-408B-AC7D-69A201565D2E}">
      <dsp:nvSpPr>
        <dsp:cNvPr id="0" name=""/>
        <dsp:cNvSpPr/>
      </dsp:nvSpPr>
      <dsp:spPr>
        <a:xfrm>
          <a:off x="0" y="1088592"/>
          <a:ext cx="15392399" cy="263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7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- 15.02.01 Монтаж и техническая эксплуатация промышленного оборудования (по отраслям);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- 15.02.07 Автоматизация технологических процессов и производств (по отраслям);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- 18.02.12 Технология аналитического контроля химических соединений (ТОП 50);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- 22.02.06 Сварочное производство;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- 15.01.25 Станочник (металлообработка);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- 15.02.08. Технология машиностроения,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-15.01.05 Сварщик (ручной и частично механизированной сварки) (ТОП 50).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600" kern="1200" dirty="0"/>
        </a:p>
      </dsp:txBody>
      <dsp:txXfrm>
        <a:off x="0" y="1088592"/>
        <a:ext cx="15392399" cy="2639176"/>
      </dsp:txXfrm>
    </dsp:sp>
    <dsp:sp modelId="{86B9C51B-A762-43B9-BB61-285F2CAA3DF5}">
      <dsp:nvSpPr>
        <dsp:cNvPr id="0" name=""/>
        <dsp:cNvSpPr/>
      </dsp:nvSpPr>
      <dsp:spPr>
        <a:xfrm>
          <a:off x="0" y="3727769"/>
          <a:ext cx="15392399" cy="1118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Ожидаемые изменения в содержании и технологиях реализации образовательного процесса на основе создания материально-технической базы по приоритетной группе компетенций (мастерских):</a:t>
          </a:r>
          <a:endParaRPr lang="ru-RU" sz="2400" kern="1200" dirty="0" smtClean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0" y="3727769"/>
        <a:ext cx="15392399" cy="1118781"/>
      </dsp:txXfrm>
    </dsp:sp>
    <dsp:sp modelId="{CACEE99A-1B58-4677-9875-CF16DDD1400E}">
      <dsp:nvSpPr>
        <dsp:cNvPr id="0" name=""/>
        <dsp:cNvSpPr/>
      </dsp:nvSpPr>
      <dsp:spPr>
        <a:xfrm>
          <a:off x="0" y="4846551"/>
          <a:ext cx="15392399" cy="485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709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 smtClean="0"/>
            <a:t>- </a:t>
          </a:r>
          <a:r>
            <a:rPr lang="ru-RU" sz="2400" kern="1200" dirty="0" smtClean="0"/>
            <a:t>разработка основных и дополнительных образовательных программ с учетом потребностей высокотехнологичных предприятий ОЭЗ «</a:t>
          </a:r>
          <a:r>
            <a:rPr lang="ru-RU" sz="2400" kern="1200" dirty="0" err="1" smtClean="0"/>
            <a:t>Алабуга</a:t>
          </a:r>
          <a:r>
            <a:rPr lang="ru-RU" sz="2400" kern="1200" dirty="0" smtClean="0"/>
            <a:t>» и их реализация с использованием оборудования, задействованного в современном производстве;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внедрение в процесс реализации образовательных программ механизма электронного обучения и ДОТ, в целях обеспечения дистанционного участия инженеров работодателей в процессе обучения, а также удаленной демонстрации производственного процесса;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заключение договоров о сетевом взаимодействии с иными образовательными организациями в целях участия их обучающихся в практических занятиях с использованием высокотехнологичного оборудования; с Работодателями, в целях вовлечения в образовательный процесс их представителей, обладающих необходимыми навыками по работе с используемым оборудованием;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распространение полученных в ходе реализации проекта материалов и рекомендаций среди иных образовательных организаций профессионального образования Республики Татарстан;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/>
            <a:t>- создание информационного раздела на сайте образовательной организации об оснащении мастерских и реализуемых образовательных программах с использованием их материально-технической базы.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300" kern="1200" dirty="0"/>
        </a:p>
      </dsp:txBody>
      <dsp:txXfrm>
        <a:off x="0" y="4846551"/>
        <a:ext cx="15392399" cy="4850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3097-DC0C-BB40-AEC4-7A08054E0C8B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2700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90AA4-3945-7748-976B-C90B6FB2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3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2800" y="9448800"/>
            <a:ext cx="37388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0EFB3-5464-4082-9B90-A441FD41FC60}" type="datetime1">
              <a:rPr lang="ru-RU" smtClean="0"/>
              <a:pPr>
                <a:defRPr/>
              </a:pPr>
              <a:t>10.10.2020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5527040" y="9448800"/>
            <a:ext cx="52019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11704320" y="9448800"/>
            <a:ext cx="373888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EEC7-6563-44CD-8AEE-4C8761834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69230"/>
            <a:ext cx="15367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54984" cy="10158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6487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План-график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2800" y="965200"/>
          <a:ext cx="15087600" cy="905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828800"/>
                <a:gridCol w="1295400"/>
                <a:gridCol w="1295400"/>
                <a:gridCol w="609600"/>
                <a:gridCol w="1676400"/>
                <a:gridCol w="1676400"/>
                <a:gridCol w="1676400"/>
                <a:gridCol w="1676400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групп мероприятий и мероприятия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Подтверждающие документы наименование, краткая аннотация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Показатели выполнения мероприятия и их достигаемые значения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Планируемые объемы средств (млн. руб.)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СРФ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ВБИ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РД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4.Расширение портфеля актуальных программ профессионального обучения и дополнительного профессионального образования (в том числе с применением электронного обучения и ДОТ) по востребованным, новым и перспективным профессиям и специальностям и в соответствии с приоритетами, обозначенными в стратегии регионального развития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программы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программы: 62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Декабрь 2020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6487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План-график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2800" y="1498600"/>
          <a:ext cx="1508760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1828800"/>
                <a:gridCol w="1295400"/>
                <a:gridCol w="1295400"/>
                <a:gridCol w="1219200"/>
                <a:gridCol w="1066800"/>
                <a:gridCol w="1676400"/>
                <a:gridCol w="1676400"/>
                <a:gridCol w="1676400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групп мероприятий и мероприятия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Подтверждающие документы наименование, краткая аннотация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Показатели выполнения мероприятия и их достигаемые значения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Планируемые объемы средств (млн. руб.)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ФБ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СРФ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ВБИ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РД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5.Разработка и реализация программ переподготовки и повышения квалификации педагогических кадров и мастеров производственного обучения по внедрению современных программ и технологий обучения (в том числе сетевой формы реализации образовательных программ с применением электронного обучения и ДОТ).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программы;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Разработаны образовательные программы: 16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Май 2020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Перечень лиц, прошедших переподготовку и повысивших квалификацию;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Документы о квалификации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Обучено по образовательным программам: 480 человек 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Декабрь 2020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6487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План-график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12800" y="1498600"/>
          <a:ext cx="15087600" cy="781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295400"/>
                <a:gridCol w="1905000"/>
                <a:gridCol w="1676400"/>
                <a:gridCol w="1524000"/>
                <a:gridCol w="1295400"/>
                <a:gridCol w="1143000"/>
                <a:gridCol w="1676400"/>
                <a:gridCol w="1676400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групп мероприятий и мероприятия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Подтверждающие документы наименование, краткая аннотация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Показатели выполнения мероприятия и их достигаемые значения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Планируемые объемы средств (млн. руб.)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ФБ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СРФ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ВБИ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РД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6. Организация повышения квалификации сотрудников, занятых в использовании и обслуживании материально-технической базы мастерских и сертификация на присвоения статуса эксперта с правом оценки демонстрационного экзамена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Приказ о направлении на обучение;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Повышена квалификация сотрудников: 5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Декабрь 2020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Удостоверения о повышении квалификации; сертификаты экспертов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выданы сертификаты: 12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Декабрь 2020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71558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Целевые показатели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9401" y="965200"/>
          <a:ext cx="15087600" cy="930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16"/>
                <a:gridCol w="10962083"/>
                <a:gridCol w="2514601"/>
              </a:tblGrid>
              <a:tr h="124543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3.1.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Расширение портфеля программ профессионального обучения и ДПО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Плановое значение показателя на конец 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54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3.1.1.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новых программ профессионального обучения (для лиц, не имеющих ПО), включая программы профессиональной подготовки, повышения квалификации и переподготовки, разработанных с учетом закупленного оборудования, 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  <a:tr h="918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3.1.2.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новых программ ДПО (для лиц, имеющих СПО или ВО), разработанных с учетом закупленного оборудования, 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/>
                </a:tc>
              </a:tr>
              <a:tr h="918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Развитие материально-технической базы Организации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8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3.2.1.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мастерских, созданных в Организации, </a:t>
                      </a: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918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3.2.2.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новых оборудованных рабочих мест, созданных в Организации, 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</a:p>
                  </a:txBody>
                  <a:tcPr marL="68580" marR="68580" marT="0" marB="0"/>
                </a:tc>
              </a:tr>
              <a:tr h="918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3.2.3.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внедренных в учебный процесс современного оборудования, 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191</a:t>
                      </a:r>
                    </a:p>
                  </a:txBody>
                  <a:tcPr marL="68580" marR="68580" marT="0" marB="0"/>
                </a:tc>
              </a:tr>
              <a:tr h="918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3.2.4.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Количество внедренных в учебный процесс единиц оборудования, поддерживающего технологии электронного обучения и ДОТ, 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71558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Целевые показатели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9401" y="965200"/>
          <a:ext cx="15087600" cy="909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16"/>
                <a:gridCol w="10962083"/>
                <a:gridCol w="2514601"/>
              </a:tblGrid>
              <a:tr h="10116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3.1.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Расширение портфеля программ профессионального обучения и ДПО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Плановое значение показателя на конец 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59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Распространение инновационных технологий и методик обучения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3.3.1.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программ модулей, дисциплин по профессиям/ специальностям, входящим в заявленное направление создания мастерских, предусматривающих использование электронного обучения, ДОТ, ед.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3.3.2.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программ модулей, дисциплин по профессиям/ специальностям, входящим в заявленное направление создания мастерских, предусматривающих проведение демонстрационного экзамена, ед.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3.3.3.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программ профессионального обучения, ДПО по компетенциям, входящим в приоритетную группу, предусматривающих использование электронного обучения, ДОТ,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3.3.4.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 разработанных программ профессионального обучения, ДПО по компетенциям, входящим в приоритетную группу, предусматривающих проведение демонстрационного экзамена,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ед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3.3.5.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Численность выпускников Организации, обучавшихся по профессиям/ специальностям, входящим в заявленное направление создания мастерских, и в рамках итоговой аттестации принявших участие в демонстрационном экзамене на оборудовании, закупленном для оснащения мастерских, чел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3.3.6.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Численность выпускников других организаций субъекта Российской Федерации, обучавшихся по профессиям/ специальностям, входящим в заявленное направление создания мастерских, и в рамках итоговой аттестации принявших участие в демонстрационном экзамене на оборудовании, закупленном для оснащения мастерских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1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3.3.7.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Численность выпускников Организации, обучавшихся по профессиям/ специальностям, входящим в заявленное направление создания мастерских, в рамках итоговой аттестации успешно сдавших демонстрационный экзамен на оборудовании, закупленном для оснащения мастерских, чел.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715581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Целевые показатели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9401" y="965200"/>
          <a:ext cx="15087600" cy="863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16"/>
                <a:gridCol w="10962083"/>
                <a:gridCol w="2514601"/>
              </a:tblGrid>
              <a:tr h="12710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3.1.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Расширение портфеля программ профессионального обучения и ДПО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Плановое значение показателя на конец 2020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3.4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Влияние планируемых результатов проекта на развитие образовательной среды СПО в субъекте Российской Федерации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3.4.1.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3017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новых программ повышения квалификации для педагогических работников сторонних образовательных организаций, по внедрению современных программ и технологий обучения, разработанных с учетом закупленного оборудования, ед.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3.4.2.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педагогических работников сторонних организаций, прошедших повышение квалификации по разработанным программам повышения квалификации с использованием электронного обучения, ДОТ, чел.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3.4.3.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педагогических работников, реализующих образовательные программы с использованием оборудования мастерских, прошедших повышение квалификации по программам, основанным на опыте Союза </a:t>
                      </a:r>
                      <a:r>
                        <a:rPr lang="ru-RU" sz="2000" dirty="0" err="1">
                          <a:latin typeface="Times New Roman"/>
                          <a:ea typeface="Calibri"/>
                          <a:cs typeface="Times New Roman"/>
                        </a:rPr>
                        <a:t>Ворлдскиллс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чел.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7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3.4.4.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Численность граждан Российской Федерации, за исключением студентов, прошедших обучение на базе мастерских, чел.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1550</a:t>
                      </a: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10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3.4.5.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096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Количество штатных сотрудников организации, имеющих свидетельство эксперта с правом оценки демонстрационного экзамена по компетенциям, соответствующим профилям мастерских, %.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фото\Новая папка (3)\DSCN0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99200"/>
            <a:ext cx="5207036" cy="3448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2" descr="Эмблема-ЕПК-(овал)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413001" cy="14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EEC7-6563-44CD-8AEE-4C876183462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74965" y="211635"/>
            <a:ext cx="9601235" cy="1137299"/>
          </a:xfrm>
          <a:prstGeom prst="rect">
            <a:avLst/>
          </a:prstGeom>
        </p:spPr>
        <p:txBody>
          <a:bodyPr wrap="square" lIns="150940" tIns="75470" rIns="150940" bIns="7547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МТБ колледжа по направлению металлообработка: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токарный, фрезерный сварочный участки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Users\user\Desktop\DSCN1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6400" y="6451600"/>
            <a:ext cx="5283255" cy="340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DOCUME~1\Nadejda\LOCALS~1\Temp\Rar$DRa0.302\IMG_20190529_120704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t="30115" r="21801"/>
          <a:stretch>
            <a:fillRect/>
          </a:stretch>
        </p:blipFill>
        <p:spPr bwMode="auto">
          <a:xfrm>
            <a:off x="5557340" y="5156200"/>
            <a:ext cx="4856660" cy="4734164"/>
          </a:xfrm>
          <a:prstGeom prst="rect">
            <a:avLst/>
          </a:prstGeom>
          <a:noFill/>
        </p:spPr>
      </p:pic>
      <p:pic>
        <p:nvPicPr>
          <p:cNvPr id="14" name="Picture 7" descr="C:\DOCUME~1\Nadejda\LOCALS~1\Temp\Rar$DRa0.409\IMG_5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2400" y="1270000"/>
            <a:ext cx="5317854" cy="3323659"/>
          </a:xfrm>
          <a:prstGeom prst="rect">
            <a:avLst/>
          </a:prstGeom>
          <a:noFill/>
        </p:spPr>
      </p:pic>
      <p:pic>
        <p:nvPicPr>
          <p:cNvPr id="15" name="Picture 8" descr="C:\Documents and Settings\Nadejda\Рабочий стол\сварка в вертикальном положении.jpg"/>
          <p:cNvPicPr>
            <a:picLocks noChangeAspect="1" noChangeArrowheads="1"/>
          </p:cNvPicPr>
          <p:nvPr/>
        </p:nvPicPr>
        <p:blipFill>
          <a:blip r:embed="rId7" cstate="print">
            <a:lum bright="30000" contrast="40000"/>
          </a:blip>
          <a:srcRect l="8081" t="27839" r="37365" b="22154"/>
          <a:stretch>
            <a:fillRect/>
          </a:stretch>
        </p:blipFill>
        <p:spPr bwMode="auto">
          <a:xfrm>
            <a:off x="11038839" y="1422400"/>
            <a:ext cx="4556761" cy="4953000"/>
          </a:xfrm>
          <a:prstGeom prst="rect">
            <a:avLst/>
          </a:prstGeom>
          <a:noFill/>
        </p:spPr>
      </p:pic>
      <p:pic>
        <p:nvPicPr>
          <p:cNvPr id="16" name="Picture 7" descr="C:\Documents and Settings\Nadejda\Рабочий стол\Сварка трубы.jpg"/>
          <p:cNvPicPr>
            <a:picLocks noChangeAspect="1" noChangeArrowheads="1"/>
          </p:cNvPicPr>
          <p:nvPr/>
        </p:nvPicPr>
        <p:blipFill>
          <a:blip r:embed="rId8" cstate="print"/>
          <a:srcRect l="21550" t="13469" r="17392" b="13800"/>
          <a:stretch>
            <a:fillRect/>
          </a:stretch>
        </p:blipFill>
        <p:spPr bwMode="auto">
          <a:xfrm>
            <a:off x="279400" y="1422400"/>
            <a:ext cx="4419600" cy="4811369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2" descr="Эмблема-ЕПК-(овал)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413001" cy="140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9EEC7-6563-44CD-8AEE-4C876183462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74965" y="211635"/>
            <a:ext cx="9601235" cy="1137299"/>
          </a:xfrm>
          <a:prstGeom prst="rect">
            <a:avLst/>
          </a:prstGeom>
        </p:spPr>
        <p:txBody>
          <a:bodyPr wrap="square" lIns="150940" tIns="75470" rIns="150940" bIns="7547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МТБ колледжа по направлению металлообработка: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токарный, фрезерный сварочный участки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~1\Nadejda\LOCALS~1\Temp\Rar$DRa0.660\IMG-20201010-WA0024.jpg"/>
          <p:cNvPicPr>
            <a:picLocks noChangeAspect="1" noChangeArrowheads="1"/>
          </p:cNvPicPr>
          <p:nvPr/>
        </p:nvPicPr>
        <p:blipFill>
          <a:blip r:embed="rId3" cstate="print"/>
          <a:srcRect t="25000" b="8607"/>
          <a:stretch>
            <a:fillRect/>
          </a:stretch>
        </p:blipFill>
        <p:spPr bwMode="auto">
          <a:xfrm>
            <a:off x="10033000" y="6874933"/>
            <a:ext cx="2667000" cy="3081867"/>
          </a:xfrm>
          <a:prstGeom prst="rect">
            <a:avLst/>
          </a:prstGeom>
          <a:noFill/>
        </p:spPr>
      </p:pic>
      <p:pic>
        <p:nvPicPr>
          <p:cNvPr id="2" name="Picture 3" descr="C:\DOCUME~1\Nadejda\LOCALS~1\Temp\Rar$DRa0.951\IMG-20201010-WA0025.jpg"/>
          <p:cNvPicPr>
            <a:picLocks noChangeAspect="1" noChangeArrowheads="1"/>
          </p:cNvPicPr>
          <p:nvPr/>
        </p:nvPicPr>
        <p:blipFill>
          <a:blip r:embed="rId4" cstate="print"/>
          <a:srcRect t="20096" b="15311"/>
          <a:stretch>
            <a:fillRect/>
          </a:stretch>
        </p:blipFill>
        <p:spPr bwMode="auto">
          <a:xfrm>
            <a:off x="3588385" y="6843902"/>
            <a:ext cx="2710815" cy="3112898"/>
          </a:xfrm>
          <a:prstGeom prst="rect">
            <a:avLst/>
          </a:prstGeom>
          <a:noFill/>
        </p:spPr>
      </p:pic>
      <p:pic>
        <p:nvPicPr>
          <p:cNvPr id="1028" name="Picture 4" descr="C:\DOCUME~1\Nadejda\LOCALS~1\Temp\Rar$DRa0.438\IMG-20201010-WA0026.jpg"/>
          <p:cNvPicPr>
            <a:picLocks noChangeAspect="1" noChangeArrowheads="1"/>
          </p:cNvPicPr>
          <p:nvPr/>
        </p:nvPicPr>
        <p:blipFill>
          <a:blip r:embed="rId5" cstate="print"/>
          <a:srcRect t="15500" b="16250"/>
          <a:stretch>
            <a:fillRect/>
          </a:stretch>
        </p:blipFill>
        <p:spPr bwMode="auto">
          <a:xfrm>
            <a:off x="13309600" y="6813296"/>
            <a:ext cx="2590800" cy="3143504"/>
          </a:xfrm>
          <a:prstGeom prst="rect">
            <a:avLst/>
          </a:prstGeom>
          <a:noFill/>
        </p:spPr>
      </p:pic>
      <p:pic>
        <p:nvPicPr>
          <p:cNvPr id="1030" name="Picture 6" descr="C:\DOCUME~1\Nadejda\LOCALS~1\Temp\Rar$DRa0.440\IMG-20201010-WA0028.jpg"/>
          <p:cNvPicPr>
            <a:picLocks noChangeAspect="1" noChangeArrowheads="1"/>
          </p:cNvPicPr>
          <p:nvPr/>
        </p:nvPicPr>
        <p:blipFill>
          <a:blip r:embed="rId6" cstate="print"/>
          <a:srcRect t="27500" b="6500"/>
          <a:stretch>
            <a:fillRect/>
          </a:stretch>
        </p:blipFill>
        <p:spPr bwMode="auto">
          <a:xfrm>
            <a:off x="584200" y="6827520"/>
            <a:ext cx="2667000" cy="3129280"/>
          </a:xfrm>
          <a:prstGeom prst="rect">
            <a:avLst/>
          </a:prstGeom>
          <a:noFill/>
        </p:spPr>
      </p:pic>
      <p:pic>
        <p:nvPicPr>
          <p:cNvPr id="1033" name="Picture 9" descr="C:\DOCUME~1\Nadejda\LOCALS~1\Temp\Rar$DRa0.013\IMG-20201010-WA0030.jpg"/>
          <p:cNvPicPr>
            <a:picLocks noChangeAspect="1" noChangeArrowheads="1"/>
          </p:cNvPicPr>
          <p:nvPr/>
        </p:nvPicPr>
        <p:blipFill>
          <a:blip r:embed="rId7" cstate="print"/>
          <a:srcRect t="20750" b="17750"/>
          <a:stretch>
            <a:fillRect/>
          </a:stretch>
        </p:blipFill>
        <p:spPr bwMode="auto">
          <a:xfrm>
            <a:off x="6832599" y="6832600"/>
            <a:ext cx="2667001" cy="3124200"/>
          </a:xfrm>
          <a:prstGeom prst="rect">
            <a:avLst/>
          </a:prstGeom>
          <a:noFill/>
        </p:spPr>
      </p:pic>
      <p:pic>
        <p:nvPicPr>
          <p:cNvPr id="1034" name="Picture 10" descr="C:\DOCUME~1\Nadejda\LOCALS~1\Temp\Rar$DRa0.911\IMG-20201010-WA0031.jpg"/>
          <p:cNvPicPr>
            <a:picLocks noChangeAspect="1" noChangeArrowheads="1"/>
          </p:cNvPicPr>
          <p:nvPr/>
        </p:nvPicPr>
        <p:blipFill>
          <a:blip r:embed="rId8" cstate="print"/>
          <a:srcRect t="32000" b="15500"/>
          <a:stretch>
            <a:fillRect/>
          </a:stretch>
        </p:blipFill>
        <p:spPr bwMode="auto">
          <a:xfrm>
            <a:off x="10261600" y="1264920"/>
            <a:ext cx="5638800" cy="5262880"/>
          </a:xfrm>
          <a:prstGeom prst="rect">
            <a:avLst/>
          </a:prstGeom>
          <a:noFill/>
        </p:spPr>
      </p:pic>
      <p:pic>
        <p:nvPicPr>
          <p:cNvPr id="1035" name="Picture 11" descr="C:\DOCUME~1\Nadejda\LOCALS~1\Temp\Rar$DRa0.121\IMG-20201010-WA0032.jpg"/>
          <p:cNvPicPr>
            <a:picLocks noChangeAspect="1" noChangeArrowheads="1"/>
          </p:cNvPicPr>
          <p:nvPr/>
        </p:nvPicPr>
        <p:blipFill>
          <a:blip r:embed="rId9" cstate="print"/>
          <a:srcRect t="14750" b="15500"/>
          <a:stretch>
            <a:fillRect/>
          </a:stretch>
        </p:blipFill>
        <p:spPr bwMode="auto">
          <a:xfrm>
            <a:off x="535039" y="1270000"/>
            <a:ext cx="4240161" cy="5257800"/>
          </a:xfrm>
          <a:prstGeom prst="rect">
            <a:avLst/>
          </a:prstGeom>
          <a:noFill/>
        </p:spPr>
      </p:pic>
      <p:pic>
        <p:nvPicPr>
          <p:cNvPr id="1036" name="Picture 12" descr="C:\DOCUME~1\Nadejda\LOCALS~1\Temp\Rar$DRa0.493\IMG-20201010-WA0033.jpg"/>
          <p:cNvPicPr>
            <a:picLocks noChangeAspect="1" noChangeArrowheads="1"/>
          </p:cNvPicPr>
          <p:nvPr/>
        </p:nvPicPr>
        <p:blipFill>
          <a:blip r:embed="rId10" cstate="print"/>
          <a:srcRect l="6000" t="11750" b="23000"/>
          <a:stretch>
            <a:fillRect/>
          </a:stretch>
        </p:blipFill>
        <p:spPr bwMode="auto">
          <a:xfrm>
            <a:off x="5467569" y="1270000"/>
            <a:ext cx="4260631" cy="52578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38755" algn="l"/>
              </a:tabLst>
            </a:pPr>
            <a:r>
              <a:rPr sz="4400" spc="-210" dirty="0">
                <a:cs typeface="Times New Roman" panose="02020603050405020304" pitchFamily="18" charset="0"/>
              </a:rPr>
              <a:t>О</a:t>
            </a:r>
            <a:r>
              <a:rPr sz="4400" spc="-130" dirty="0">
                <a:cs typeface="Times New Roman" panose="02020603050405020304" pitchFamily="18" charset="0"/>
              </a:rPr>
              <a:t>Б</a:t>
            </a:r>
            <a:r>
              <a:rPr sz="4400" spc="165" dirty="0">
                <a:cs typeface="Times New Roman" panose="02020603050405020304" pitchFamily="18" charset="0"/>
              </a:rPr>
              <a:t>Щ</a:t>
            </a:r>
            <a:r>
              <a:rPr sz="4400" spc="30" dirty="0">
                <a:cs typeface="Times New Roman" panose="02020603050405020304" pitchFamily="18" charset="0"/>
              </a:rPr>
              <a:t>А</a:t>
            </a:r>
            <a:r>
              <a:rPr sz="4400" dirty="0">
                <a:cs typeface="Times New Roman" panose="02020603050405020304" pitchFamily="18" charset="0"/>
              </a:rPr>
              <a:t>Я	</a:t>
            </a:r>
            <a:r>
              <a:rPr sz="4400" spc="-15" dirty="0">
                <a:cs typeface="Times New Roman" panose="02020603050405020304" pitchFamily="18" charset="0"/>
              </a:rPr>
              <a:t>И</a:t>
            </a:r>
            <a:r>
              <a:rPr sz="4400" spc="-10" dirty="0">
                <a:cs typeface="Times New Roman" panose="02020603050405020304" pitchFamily="18" charset="0"/>
              </a:rPr>
              <a:t>Н</a:t>
            </a:r>
            <a:r>
              <a:rPr sz="4400" dirty="0">
                <a:cs typeface="Times New Roman" panose="02020603050405020304" pitchFamily="18" charset="0"/>
              </a:rPr>
              <a:t>Ф</a:t>
            </a:r>
            <a:r>
              <a:rPr sz="4400" spc="-185" dirty="0">
                <a:cs typeface="Times New Roman" panose="02020603050405020304" pitchFamily="18" charset="0"/>
              </a:rPr>
              <a:t>О</a:t>
            </a:r>
            <a:r>
              <a:rPr sz="4400" spc="-180" dirty="0">
                <a:cs typeface="Times New Roman" panose="02020603050405020304" pitchFamily="18" charset="0"/>
              </a:rPr>
              <a:t>Р</a:t>
            </a:r>
            <a:r>
              <a:rPr sz="4400" spc="-30" dirty="0">
                <a:cs typeface="Times New Roman" panose="02020603050405020304" pitchFamily="18" charset="0"/>
              </a:rPr>
              <a:t>М</a:t>
            </a:r>
            <a:r>
              <a:rPr sz="4400" spc="-60" dirty="0">
                <a:cs typeface="Times New Roman" panose="02020603050405020304" pitchFamily="18" charset="0"/>
              </a:rPr>
              <a:t>А</a:t>
            </a:r>
            <a:r>
              <a:rPr sz="4400" spc="5" dirty="0">
                <a:cs typeface="Times New Roman" panose="02020603050405020304" pitchFamily="18" charset="0"/>
              </a:rPr>
              <a:t>Ц</a:t>
            </a:r>
            <a:r>
              <a:rPr sz="4400" spc="-114" dirty="0">
                <a:cs typeface="Times New Roman" panose="02020603050405020304" pitchFamily="18" charset="0"/>
              </a:rPr>
              <a:t>И</a:t>
            </a:r>
            <a:r>
              <a:rPr sz="4400" dirty="0"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921" y="3055947"/>
            <a:ext cx="50730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sz="2400" spc="-15" dirty="0">
                <a:latin typeface="PT Mono"/>
                <a:cs typeface="PT Mono"/>
              </a:rPr>
              <a:t>НАИМЕНОВАНИЕ	</a:t>
            </a:r>
            <a:r>
              <a:rPr sz="2400" spc="-55" dirty="0">
                <a:latin typeface="PT Mono"/>
                <a:cs typeface="PT Mono"/>
              </a:rPr>
              <a:t>ОРГАНИЗАЦИИ</a:t>
            </a:r>
            <a:r>
              <a:rPr sz="2400" spc="-55" dirty="0" smtClean="0">
                <a:latin typeface="PT Mono"/>
                <a:cs typeface="PT Mono"/>
              </a:rPr>
              <a:t>:</a:t>
            </a:r>
            <a:r>
              <a:rPr lang="ru-RU" sz="2400" spc="-55" dirty="0" smtClean="0">
                <a:latin typeface="PT Mono"/>
                <a:cs typeface="PT Mono"/>
              </a:rPr>
              <a:t> </a:t>
            </a:r>
            <a:r>
              <a:rPr lang="ru-RU" sz="2400" b="1" spc="-55" dirty="0" smtClean="0">
                <a:latin typeface="PT Mono"/>
                <a:cs typeface="PT Mono"/>
              </a:rPr>
              <a:t>ГАПОУ «</a:t>
            </a:r>
            <a:r>
              <a:rPr lang="ru-RU" sz="2400" b="1" spc="-55" dirty="0" err="1" smtClean="0">
                <a:latin typeface="PT Mono"/>
                <a:cs typeface="PT Mono"/>
              </a:rPr>
              <a:t>Елабужский</a:t>
            </a:r>
            <a:r>
              <a:rPr lang="ru-RU" sz="2400" b="1" spc="-55" dirty="0" smtClean="0">
                <a:latin typeface="PT Mono"/>
                <a:cs typeface="PT Mono"/>
              </a:rPr>
              <a:t> политехнический колледж» </a:t>
            </a:r>
            <a:endParaRPr sz="2400" b="1" dirty="0">
              <a:latin typeface="PT Mono"/>
              <a:cs typeface="PT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0871" y="4704256"/>
            <a:ext cx="66929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>
                <a:latin typeface="PT Mono"/>
              </a:rPr>
              <a:t>ЮР</a:t>
            </a:r>
            <a:r>
              <a:rPr lang="ru-RU" sz="2400" spc="-45" dirty="0">
                <a:latin typeface="PT Mono"/>
              </a:rPr>
              <a:t>ИДИЧЕСКИЙ </a:t>
            </a:r>
            <a:r>
              <a:rPr sz="2400" dirty="0">
                <a:latin typeface="PT Mono"/>
                <a:cs typeface="PT Mono"/>
              </a:rPr>
              <a:t>	</a:t>
            </a:r>
            <a:r>
              <a:rPr sz="2400" spc="85" dirty="0">
                <a:latin typeface="PT Mono"/>
                <a:cs typeface="PT Mono"/>
              </a:rPr>
              <a:t>А</a:t>
            </a:r>
            <a:r>
              <a:rPr sz="2400" spc="-40" dirty="0">
                <a:latin typeface="PT Mono"/>
                <a:cs typeface="PT Mono"/>
              </a:rPr>
              <a:t>Д</a:t>
            </a:r>
            <a:r>
              <a:rPr sz="2400" spc="-120" dirty="0">
                <a:latin typeface="PT Mono"/>
                <a:cs typeface="PT Mono"/>
              </a:rPr>
              <a:t>РЕ</a:t>
            </a:r>
            <a:r>
              <a:rPr sz="2400" spc="-280" dirty="0">
                <a:latin typeface="PT Mono"/>
                <a:cs typeface="PT Mono"/>
              </a:rPr>
              <a:t>С</a:t>
            </a:r>
            <a:r>
              <a:rPr lang="ru-RU" sz="2400" spc="-280" dirty="0">
                <a:latin typeface="PT Mono"/>
                <a:cs typeface="PT Mono"/>
              </a:rPr>
              <a:t> </a:t>
            </a:r>
            <a:r>
              <a:rPr sz="2400" dirty="0">
                <a:latin typeface="PT Mono"/>
                <a:cs typeface="PT Mono"/>
              </a:rPr>
              <a:t>:</a:t>
            </a:r>
            <a:r>
              <a:rPr lang="ru-RU" sz="2400" dirty="0">
                <a:latin typeface="PT Mono"/>
                <a:cs typeface="PT Mono"/>
              </a:rPr>
              <a:t> </a:t>
            </a:r>
            <a:r>
              <a:rPr lang="ru-RU" sz="2400" b="1" dirty="0" smtClean="0">
                <a:latin typeface="PT Mono"/>
                <a:cs typeface="PT Mono"/>
              </a:rPr>
              <a:t>423604, Россия, Республика Татарстан, г.Елабуга, ул.Азина, д.4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21650" y="1163555"/>
            <a:ext cx="7670800" cy="8771632"/>
          </a:xfrm>
          <a:prstGeom prst="rect">
            <a:avLst/>
          </a:prstGeom>
          <a:solidFill>
            <a:srgbClr val="000000">
              <a:alpha val="13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4444" y="8966200"/>
            <a:ext cx="4904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>
              <a:lnSpc>
                <a:spcPct val="100000"/>
              </a:lnSpc>
              <a:spcBef>
                <a:spcPts val="1935"/>
              </a:spcBef>
            </a:pPr>
            <a:r>
              <a:rPr lang="bg-BG" spc="-10" dirty="0">
                <a:latin typeface="PT Mono"/>
                <a:cs typeface="PT Mono"/>
              </a:rPr>
              <a:t>ФОТО </a:t>
            </a:r>
            <a:r>
              <a:rPr lang="bg-BG" dirty="0">
                <a:latin typeface="PT Mono"/>
                <a:cs typeface="PT Mono"/>
              </a:rPr>
              <a:t>ФАСАДА ЗДАНИЯ МАСТЕРСКИХ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F04BCE41-8BB8-4FA8-9B81-072D994D79EA}"/>
              </a:ext>
            </a:extLst>
          </p:cNvPr>
          <p:cNvSpPr txBox="1"/>
          <p:nvPr/>
        </p:nvSpPr>
        <p:spPr>
          <a:xfrm>
            <a:off x="508000" y="6299200"/>
            <a:ext cx="6642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>
                <a:latin typeface="PT Mono"/>
              </a:rPr>
              <a:t>АДРЕС</a:t>
            </a:r>
            <a:r>
              <a:rPr lang="ru-RU" sz="2400" spc="-45" dirty="0">
                <a:latin typeface="PT Mono"/>
              </a:rPr>
              <a:t> РАСПОЛОЖЕНИЯ МАСТЕРСКИХ</a:t>
            </a:r>
            <a:r>
              <a:rPr sz="2400" spc="-45" dirty="0">
                <a:latin typeface="PT Mono"/>
              </a:rPr>
              <a:t>:</a:t>
            </a:r>
            <a:r>
              <a:rPr lang="ru-RU" sz="2400" spc="-45" dirty="0">
                <a:latin typeface="PT Mono"/>
              </a:rPr>
              <a:t> </a:t>
            </a:r>
            <a:r>
              <a:rPr lang="ru-RU" sz="2400" b="1" dirty="0" smtClean="0">
                <a:latin typeface="PT Mono"/>
                <a:cs typeface="PT Mono"/>
              </a:rPr>
              <a:t>423604, Россия, Республика Татарстан, г.Елабуга, ул.Строителей, д.16</a:t>
            </a:r>
            <a:endParaRPr sz="2400" b="1" spc="-45" dirty="0">
              <a:latin typeface="PT Mono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04E9EC64-3DB9-45E3-B877-B931DA40C362}"/>
              </a:ext>
            </a:extLst>
          </p:cNvPr>
          <p:cNvSpPr txBox="1"/>
          <p:nvPr/>
        </p:nvSpPr>
        <p:spPr>
          <a:xfrm>
            <a:off x="456293" y="1683289"/>
            <a:ext cx="5073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PT Mono"/>
                <a:cs typeface="PT Mono"/>
              </a:rPr>
              <a:t>РЕГИОН</a:t>
            </a:r>
            <a:r>
              <a:rPr sz="2400" spc="-75" dirty="0" smtClean="0">
                <a:latin typeface="PT Mono"/>
                <a:cs typeface="PT Mono"/>
              </a:rPr>
              <a:t>:</a:t>
            </a:r>
            <a:r>
              <a:rPr lang="ru-RU" sz="2400" spc="-75" dirty="0" smtClean="0">
                <a:latin typeface="PT Mono"/>
                <a:cs typeface="PT Mono"/>
              </a:rPr>
              <a:t> </a:t>
            </a:r>
            <a:r>
              <a:rPr lang="ru-RU" sz="2400" b="1" spc="-75" dirty="0" smtClean="0">
                <a:latin typeface="PT Mono"/>
                <a:cs typeface="PT Mono"/>
              </a:rPr>
              <a:t>Республика Татарстан </a:t>
            </a:r>
            <a:r>
              <a:rPr lang="ru-RU" sz="2400" b="1" spc="-55" dirty="0" smtClean="0">
                <a:latin typeface="PT Mono"/>
                <a:cs typeface="PT Mono"/>
              </a:rPr>
              <a:t> </a:t>
            </a:r>
            <a:endParaRPr sz="2400" b="1" dirty="0">
              <a:latin typeface="PT Mono"/>
              <a:cs typeface="PT Mono"/>
            </a:endParaRPr>
          </a:p>
        </p:txBody>
      </p:sp>
      <p:pic>
        <p:nvPicPr>
          <p:cNvPr id="9" name="Picture 2" descr="E:\DOCUME~1\Admin\LOCALS~1\Temp\Rar$DR03.266\IMG_1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7999" y="1193800"/>
            <a:ext cx="5638801" cy="4035031"/>
          </a:xfrm>
          <a:prstGeom prst="rect">
            <a:avLst/>
          </a:prstGeom>
          <a:noFill/>
        </p:spPr>
      </p:pic>
      <p:pic>
        <p:nvPicPr>
          <p:cNvPr id="10" name="Picture 2" descr="E:\Documents and Settings\Admin\Рабочий стол\ПОЧТА\1   04\IMG_8073.jpg"/>
          <p:cNvPicPr>
            <a:picLocks noChangeAspect="1" noChangeArrowheads="1"/>
          </p:cNvPicPr>
          <p:nvPr/>
        </p:nvPicPr>
        <p:blipFill>
          <a:blip r:embed="rId3" cstate="print"/>
          <a:srcRect t="13210" b="3130"/>
          <a:stretch>
            <a:fillRect/>
          </a:stretch>
        </p:blipFill>
        <p:spPr bwMode="auto">
          <a:xfrm>
            <a:off x="9347200" y="5172974"/>
            <a:ext cx="6481754" cy="4707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110799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5600" y="279401"/>
          <a:ext cx="15316199" cy="841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8000" y="431800"/>
          <a:ext cx="15316199" cy="922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55399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-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08000" y="457200"/>
          <a:ext cx="15392399" cy="970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429359"/>
            <a:ext cx="15240000" cy="8664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6900"/>
              </a:lnSpc>
              <a:spcBef>
                <a:spcPts val="580"/>
              </a:spcBef>
              <a:tabLst>
                <a:tab pos="1312545" algn="l"/>
                <a:tab pos="2644775" algn="l"/>
                <a:tab pos="3492500" algn="l"/>
                <a:tab pos="9362440" algn="l"/>
              </a:tabLst>
            </a:pPr>
            <a:r>
              <a:rPr sz="4400" spc="-210" dirty="0"/>
              <a:t>ОБ</a:t>
            </a:r>
            <a:r>
              <a:rPr sz="4400" spc="-235" dirty="0"/>
              <a:t>Ъ</a:t>
            </a:r>
            <a:r>
              <a:rPr sz="4400" spc="-229" dirty="0"/>
              <a:t>Е</a:t>
            </a:r>
            <a:r>
              <a:rPr sz="4400" dirty="0"/>
              <a:t>М</a:t>
            </a:r>
            <a:r>
              <a:rPr lang="ru-RU" sz="4400" dirty="0"/>
              <a:t> </a:t>
            </a:r>
            <a:r>
              <a:rPr sz="4400" spc="-15" dirty="0"/>
              <a:t>ФИ</a:t>
            </a:r>
            <a:r>
              <a:rPr sz="4400" spc="-30" dirty="0"/>
              <a:t>Н</a:t>
            </a:r>
            <a:r>
              <a:rPr sz="4400" spc="-25" dirty="0"/>
              <a:t>А</a:t>
            </a:r>
            <a:r>
              <a:rPr sz="4400" spc="-125" dirty="0"/>
              <a:t>Н</a:t>
            </a:r>
            <a:r>
              <a:rPr sz="4400" spc="-95" dirty="0"/>
              <a:t>С</a:t>
            </a:r>
            <a:r>
              <a:rPr sz="4400" spc="-145" dirty="0"/>
              <a:t>И</a:t>
            </a:r>
            <a:r>
              <a:rPr sz="4400" spc="-160" dirty="0"/>
              <a:t>Р</a:t>
            </a:r>
            <a:r>
              <a:rPr sz="4400" spc="-185" dirty="0"/>
              <a:t>О</a:t>
            </a:r>
            <a:r>
              <a:rPr sz="4400" spc="-175" dirty="0"/>
              <a:t>В</a:t>
            </a:r>
            <a:r>
              <a:rPr sz="4400" spc="-25" dirty="0"/>
              <a:t>А</a:t>
            </a:r>
            <a:r>
              <a:rPr sz="4400" spc="-15" dirty="0"/>
              <a:t>Н</a:t>
            </a:r>
            <a:r>
              <a:rPr sz="4400" spc="-114" dirty="0"/>
              <a:t>И</a:t>
            </a:r>
            <a:r>
              <a:rPr sz="4400" dirty="0"/>
              <a:t>Я</a:t>
            </a:r>
            <a:r>
              <a:rPr lang="ru-RU" sz="4400" dirty="0"/>
              <a:t> </a:t>
            </a:r>
            <a:r>
              <a:rPr sz="4400" spc="-175" dirty="0"/>
              <a:t>П</a:t>
            </a:r>
            <a:r>
              <a:rPr sz="4400" spc="-160" dirty="0"/>
              <a:t>Р</a:t>
            </a:r>
            <a:r>
              <a:rPr sz="4400" spc="-204" dirty="0"/>
              <a:t>О</a:t>
            </a:r>
            <a:r>
              <a:rPr sz="4400" spc="-310" dirty="0"/>
              <a:t>Е</a:t>
            </a:r>
            <a:r>
              <a:rPr sz="4400" spc="-30" dirty="0"/>
              <a:t>К</a:t>
            </a:r>
            <a:r>
              <a:rPr sz="4400" spc="-315" dirty="0"/>
              <a:t>Т</a:t>
            </a:r>
            <a:r>
              <a:rPr sz="4400" dirty="0"/>
              <a:t>А </a:t>
            </a:r>
            <a:r>
              <a:rPr sz="4400" spc="-427" baseline="5555" dirty="0"/>
              <a:t>(</a:t>
            </a:r>
            <a:r>
              <a:rPr sz="4400" spc="-285" dirty="0"/>
              <a:t>В	</a:t>
            </a:r>
            <a:r>
              <a:rPr sz="4400" spc="-210" dirty="0"/>
              <a:t>ТЫС.</a:t>
            </a:r>
            <a:r>
              <a:rPr lang="ru-RU" sz="4400" spc="-210" dirty="0"/>
              <a:t> </a:t>
            </a:r>
            <a:r>
              <a:rPr sz="4400" spc="-220" dirty="0"/>
              <a:t>РУБЛЕЙ</a:t>
            </a:r>
            <a:r>
              <a:rPr sz="4400" spc="-330" baseline="5555" dirty="0"/>
              <a:t>)</a:t>
            </a:r>
            <a:endParaRPr sz="4400" baseline="555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152551"/>
              </p:ext>
            </p:extLst>
          </p:nvPr>
        </p:nvGraphicFramePr>
        <p:xfrm>
          <a:off x="463867" y="3568285"/>
          <a:ext cx="15328900" cy="5912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0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5"/>
                        </a:spcBef>
                        <a:tabLst>
                          <a:tab pos="2654935" algn="l"/>
                        </a:tabLst>
                      </a:pPr>
                      <a:r>
                        <a:rPr sz="270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НАИМЕНОВАНИЕ	</a:t>
                      </a:r>
                      <a:r>
                        <a:rPr sz="2700" spc="-4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МАСТЕРСКИХ</a:t>
                      </a:r>
                      <a:endParaRPr sz="27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294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0" marR="772795" indent="-1049020" algn="ctr">
                        <a:lnSpc>
                          <a:spcPts val="2700"/>
                        </a:lnSpc>
                        <a:spcBef>
                          <a:spcPts val="1505"/>
                        </a:spcBef>
                        <a:tabLst>
                          <a:tab pos="2976880" algn="l"/>
                          <a:tab pos="3430904" algn="l"/>
                          <a:tab pos="5035550" algn="l"/>
                          <a:tab pos="5240020" algn="l"/>
                          <a:tab pos="5651500" algn="l"/>
                        </a:tabLst>
                      </a:pPr>
                      <a:r>
                        <a:rPr sz="2700" b="0" spc="-10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700" b="0" spc="-4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Л</a:t>
                      </a:r>
                      <a:r>
                        <a:rPr sz="2700" b="0" spc="-6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ИЧ</a:t>
                      </a:r>
                      <a:r>
                        <a:rPr sz="2700" b="0" spc="-1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700" b="0" spc="-3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700" b="0" spc="-7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Т</a:t>
                      </a:r>
                      <a:r>
                        <a:rPr sz="2700" b="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lang="ru-RU"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	</a:t>
                      </a:r>
                      <a:r>
                        <a:rPr sz="2700" b="0" spc="-4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7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7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4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Щ</a:t>
                      </a:r>
                      <a:r>
                        <a:rPr sz="2700" b="0" spc="-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700" b="0" spc="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Ы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700" b="0" baseline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lang="ru-RU"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1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</a:t>
                      </a:r>
                      <a:r>
                        <a:rPr sz="27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</a:t>
                      </a:r>
                      <a:r>
                        <a:rPr sz="2700" b="0" spc="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700" b="0" spc="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700" b="0" baseline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ПРОЕКТА</a:t>
                      </a:r>
                      <a:r>
                        <a:rPr lang="ru-RU" sz="27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	</a:t>
                      </a:r>
                      <a:r>
                        <a:rPr lang="ru-RU" sz="2700" b="0" spc="-5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РАБОЧИХ</a:t>
                      </a:r>
                      <a:r>
                        <a:rPr lang="ru-RU"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 </a:t>
                      </a:r>
                      <a:r>
                        <a:rPr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МЕСТ</a:t>
                      </a:r>
                      <a:endParaRPr sz="2700" b="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9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70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1 Токарные работы на станках с ЧПУ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24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2 Фрезерные работы на станках с ЧПУ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21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3 Сварочные технологии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16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2690480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4 </a:t>
                      </a:r>
                      <a:r>
                        <a:rPr lang="ru-RU" sz="2800" dirty="0" err="1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Мехатроника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17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623601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Мастерская </a:t>
                      </a: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5 Лабораторный химический анализ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+mj-lt"/>
                          <a:cs typeface="Times New Roman"/>
                        </a:rPr>
                        <a:t>5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39572840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2608164A-FCBD-48F6-8A75-A05584DF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612696"/>
              </p:ext>
            </p:extLst>
          </p:nvPr>
        </p:nvGraphicFramePr>
        <p:xfrm>
          <a:off x="463232" y="1651000"/>
          <a:ext cx="15329535" cy="156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9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9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9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40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ФЕДЕРАЛЬНЫЙ</a:t>
                      </a: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БЮДЖЕТ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2656205" algn="l"/>
                        </a:tabLst>
                      </a:pP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РЕГИОНАЛЬНЫ</a:t>
                      </a:r>
                      <a:r>
                        <a:rPr lang="ru-RU"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Й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	БЮДЖЕТ</a:t>
                      </a: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3081655" algn="l"/>
                        </a:tabLst>
                      </a:pP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ВНЕБЮДЖЕТНЫЕ</a:t>
                      </a:r>
                      <a:r>
                        <a:rPr lang="ru-RU"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СРЕДСТВА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47,600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11,600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400" dirty="0" smtClean="0">
                          <a:solidFill>
                            <a:sysClr val="windowText" lastClr="000000"/>
                          </a:solidFill>
                          <a:latin typeface="Times New Roman"/>
                          <a:cs typeface="Times New Roman"/>
                        </a:rPr>
                        <a:t>15,200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6487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План-график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601" y="965200"/>
          <a:ext cx="15900399" cy="807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5399"/>
                <a:gridCol w="2286000"/>
                <a:gridCol w="1600200"/>
                <a:gridCol w="1371600"/>
                <a:gridCol w="1010356"/>
                <a:gridCol w="1766711"/>
                <a:gridCol w="1766711"/>
                <a:gridCol w="1766711"/>
                <a:gridCol w="1766711"/>
              </a:tblGrid>
              <a:tr h="46410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групп мероприятий и мероприятия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Подтверждающие документы наименование, краткая аннотация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Показатели выполнения мероприятия и их достигаемые значения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Планируемые объемы средств (млн. руб.)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ФБ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СРФ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ВБИ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РД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399">
                <a:tc>
                  <a:txBody>
                    <a:bodyPr/>
                    <a:lstStyle/>
                    <a:p>
                      <a:pPr marL="342900" marR="9525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Создание мастерских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68,8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47,60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11,6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9,2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0,4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881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1.1. Утверждение и реализация плана использования материально-технической базы созданных мастерских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Локальный акт ОО и АО «ОЭЗ ППТ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Алабуга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об утверждении плана использования мастерских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Утвержден план: 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Февраль 2020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34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1.2. Закупка оборудования для оснащения мастерских. Поставка оборудования и оснащения мастерских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Контракт на поставку оборудования. Товарная накладная (универсальный передаточный акт)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Закуплено оборудования. Установлено оборудования: 191 единицы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Апрель 2020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60,4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47,60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11,6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7597">
                <a:tc>
                  <a:txBody>
                    <a:bodyPr/>
                    <a:lstStyle/>
                    <a:p>
                      <a:pPr marL="203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1.3. Формирование кадрового состава сотрудников, занятых в использовании и обслуживании материально- технической базы мастерских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Приказ ОО об утверждении должностных инструкций, содержащих должностные обязанности сотрудников;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Приказы о штатной численности мастерских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Разработаны  (изменены) должностные инструкции: 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Сотрудники назначены на должности в мастерских: 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Апрель 2020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6487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План-график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9397" y="1498600"/>
          <a:ext cx="15621003" cy="832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3"/>
                <a:gridCol w="1828800"/>
                <a:gridCol w="2209800"/>
                <a:gridCol w="1219200"/>
                <a:gridCol w="1752600"/>
                <a:gridCol w="1752600"/>
                <a:gridCol w="1524000"/>
                <a:gridCol w="1143000"/>
                <a:gridCol w="1295400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групп мероприятий и мероприятия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Подтверждающие документы наименование, краткая аннотация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Показатели выполнения мероприятия и их достигаемые значения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Планируемые объемы средств (млн. руб.)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ФБ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СРФ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ВБИ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РД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1.4.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Утверждение положений о мастерских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Локальный акт ОО об утверждении положения о мастерской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Разработаны и утверждены положения: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Апрель 2020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1.5. Проведение брендирования мастерских, ремонт/модернизация помещений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Акты приема-передач, (универсальные передаточные документы)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Мастерские приведены в соответствие с бренд-буком: 5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Август 2020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8,4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8,0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1.6. Подготовка и проведение аккредитации мастерской в качестве центра проведения демонстрационного экзамена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Документы для аккредитации; аттестат аккредитации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Получена аккредитация: 5 мастерских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Декабрь 2020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2.Внедрение современных технологий электронного обучения и ДОТ при реализации основных профессиональных образовательных программ, программ профессионального обучения и дополнительных профессиональных программ, в том числе на основе сетевой формы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План-график онлайн-курсов обучения по программам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Охват студентов онлайн курсами: не менее 75% от общего количества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Сентябрь 2020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0,1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64870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lang="ru-RU" sz="3200" spc="-130" dirty="0" smtClean="0">
                <a:latin typeface="PT Mono"/>
              </a:rPr>
              <a:t>План-график проекта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79600"/>
            <a:ext cx="13792200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203" y="1498600"/>
          <a:ext cx="15697197" cy="6934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97"/>
                <a:gridCol w="1981200"/>
                <a:gridCol w="1752600"/>
                <a:gridCol w="1676400"/>
                <a:gridCol w="1524000"/>
                <a:gridCol w="1524000"/>
                <a:gridCol w="1447800"/>
                <a:gridCol w="1447800"/>
                <a:gridCol w="990600"/>
              </a:tblGrid>
              <a:tr h="52646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Номер и наименование групп мероприятий и мероприятия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Подтверждающие документы наименование, краткая аннотация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Показатели выполнения мероприятия и их достигаемые значения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Планируемые объемы средств (млн. руб.)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ФБ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СРФ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ВБИ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РД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548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3.Внедрение современных технологий оценки качества подготовки выпускников основных профессиональных образовательных программ, программ профессионального обучения и дополнительных профессиональных программ на основе демонстрационного экзамена.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Закупка расходных материалов для проведения демонстрационного экзамена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Закуплены расходные материалы: 3 854 единиц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Декабрь 2020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5,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1870</Words>
  <Application>Microsoft Office PowerPoint</Application>
  <PresentationFormat>Произвольный</PresentationFormat>
  <Paragraphs>347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ОБЩАЯ ИНФОРМАЦИЯ</vt:lpstr>
      <vt:lpstr>Слайд 3</vt:lpstr>
      <vt:lpstr>Слайд 4</vt:lpstr>
      <vt:lpstr>Слайд 5</vt:lpstr>
      <vt:lpstr>ОБЪЕМ ФИНАНСИРОВАНИЯ ПРОЕКТА (В ТЫС. РУБЛЕЙ)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 ПОЛУЧАТЕЛЕЙ  ГРАНТА</dc:title>
  <dc:creator>user</dc:creator>
  <cp:lastModifiedBy>Nadejda</cp:lastModifiedBy>
  <cp:revision>53</cp:revision>
  <dcterms:created xsi:type="dcterms:W3CDTF">2020-02-05T12:36:24Z</dcterms:created>
  <dcterms:modified xsi:type="dcterms:W3CDTF">2020-10-10T14:48:27Z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2020-02-05T00:00:00Z</vt:filetime>
  </property>
</Properties>
</file>